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31"/>
  </p:notesMasterIdLst>
  <p:sldIdLst>
    <p:sldId id="256" r:id="rId2"/>
    <p:sldId id="355" r:id="rId3"/>
    <p:sldId id="495" r:id="rId4"/>
    <p:sldId id="502" r:id="rId5"/>
    <p:sldId id="438" r:id="rId6"/>
    <p:sldId id="441" r:id="rId7"/>
    <p:sldId id="496" r:id="rId8"/>
    <p:sldId id="447" r:id="rId9"/>
    <p:sldId id="462" r:id="rId10"/>
    <p:sldId id="485" r:id="rId11"/>
    <p:sldId id="452" r:id="rId12"/>
    <p:sldId id="454" r:id="rId13"/>
    <p:sldId id="463" r:id="rId14"/>
    <p:sldId id="465" r:id="rId15"/>
    <p:sldId id="467" r:id="rId16"/>
    <p:sldId id="468" r:id="rId17"/>
    <p:sldId id="469" r:id="rId18"/>
    <p:sldId id="500" r:id="rId19"/>
    <p:sldId id="507" r:id="rId20"/>
    <p:sldId id="501" r:id="rId21"/>
    <p:sldId id="474" r:id="rId22"/>
    <p:sldId id="475" r:id="rId23"/>
    <p:sldId id="478" r:id="rId24"/>
    <p:sldId id="491" r:id="rId25"/>
    <p:sldId id="480" r:id="rId26"/>
    <p:sldId id="481" r:id="rId27"/>
    <p:sldId id="483" r:id="rId28"/>
    <p:sldId id="509" r:id="rId29"/>
    <p:sldId id="492" r:id="rId30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8E90"/>
    <a:srgbClr val="00BFBF"/>
    <a:srgbClr val="0000FF"/>
    <a:srgbClr val="6F95BC"/>
    <a:srgbClr val="F67879"/>
    <a:srgbClr val="FEA3A3"/>
    <a:srgbClr val="63B9D3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55" autoAdjust="0"/>
    <p:restoredTop sz="58986" autoAdjust="0"/>
  </p:normalViewPr>
  <p:slideViewPr>
    <p:cSldViewPr>
      <p:cViewPr varScale="1">
        <p:scale>
          <a:sx n="68" d="100"/>
          <a:sy n="68" d="100"/>
        </p:scale>
        <p:origin x="306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3398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Relationship Id="rId4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Relationship Id="rId4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wmf"/><Relationship Id="rId1" Type="http://schemas.openxmlformats.org/officeDocument/2006/relationships/image" Target="../media/image21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wmf>
</file>

<file path=ppt/media/image18.PNG>
</file>

<file path=ppt/media/image19.png>
</file>

<file path=ppt/media/image2.png>
</file>

<file path=ppt/media/image20.PNG>
</file>

<file path=ppt/media/image21.wmf>
</file>

<file path=ppt/media/image22.wmf>
</file>

<file path=ppt/media/image23.wmf>
</file>

<file path=ppt/media/image24.PNG>
</file>

<file path=ppt/media/image25.wmf>
</file>

<file path=ppt/media/image26.png>
</file>

<file path=ppt/media/image27.wmf>
</file>

<file path=ppt/media/image28.wmf>
</file>

<file path=ppt/media/image29.wmf>
</file>

<file path=ppt/media/image3.wm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wmf>
</file>

<file path=ppt/media/image5.wmf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54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54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054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54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D7BCB9F-25E5-4D1E-ADCC-0DA5E305B3C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985312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Good morning everyone, I’m </a:t>
            </a:r>
            <a:r>
              <a:rPr lang="en-US" altLang="zh-CN" sz="120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xuekun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r>
              <a:rPr lang="en-US" altLang="zh-CN" sz="120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guo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, from the state key lab of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CAD&amp;CG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dʒi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ː]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,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Zhejiang university, china. </a:t>
            </a:r>
          </a:p>
          <a:p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I’m glad to introduce my work “</a:t>
            </a:r>
            <a:r>
              <a:rPr lang="en-US" altLang="zh-CN" sz="1200" dirty="0" err="1" smtClean="0"/>
              <a:t>CustomCut</a:t>
            </a:r>
            <a:r>
              <a:rPr lang="en-US" altLang="zh-CN" sz="1200" dirty="0" smtClean="0"/>
              <a:t>: On-demand Extraction of Customized 3D Parts with 2D Sketches”.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/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Five researchers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collaborated in the work.</a:t>
            </a:r>
          </a:p>
          <a:p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]</a:t>
            </a:r>
          </a:p>
          <a:p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325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C85FB29-B398-43ED-A38F-580F037404C2}" type="slidenum">
              <a:rPr lang="en-US" altLang="zh-CN"/>
              <a:pPr eaLnBrk="1" hangingPunct="1"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0187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As illustrated in the figure, sketch-based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mesh cutting techniques typically require the user to sketch on the source shape, identifying the foreground, background, or the cutting line.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In contrast to these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methods,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we do not know the source shape in advance, and we do not sketch directly on the source shape. 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Instead, we perform 2D-3D partial matching to automatically retrieve database shapes matching the query sketch.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  <a:endParaRPr lang="en-US" altLang="zh-CN" sz="1400" dirty="0" smtClean="0"/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85482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dirty="0" smtClean="0">
                <a:latin typeface="Arial" panose="020B0604020202020204" pitchFamily="34" charset="0"/>
              </a:rPr>
              <a:t>This</a:t>
            </a:r>
            <a:r>
              <a:rPr lang="en-US" altLang="zh-CN" baseline="0" dirty="0" smtClean="0">
                <a:latin typeface="Arial" panose="020B0604020202020204" pitchFamily="34" charset="0"/>
              </a:rPr>
              <a:t> figure illustrates the pipeline of our work.</a:t>
            </a:r>
          </a:p>
          <a:p>
            <a:pPr marL="0" indent="0">
              <a:buNone/>
            </a:pPr>
            <a:endParaRPr lang="en-US" altLang="zh-CN" baseline="0" dirty="0" smtClean="0"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CN" baseline="0" dirty="0" smtClean="0">
                <a:latin typeface="Arial" panose="020B0604020202020204" pitchFamily="34" charset="0"/>
              </a:rPr>
              <a:t>In the offline phase, we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extract </a:t>
            </a:r>
            <a:r>
              <a:rPr lang="en-US" altLang="zh-CN" sz="1200" i="1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boundary contours </a:t>
            </a:r>
            <a:r>
              <a:rPr lang="en-US" altLang="zh-CN" sz="1200" i="1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for each model in the database from different camera views (as illustrated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in (b)).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/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r>
              <a:rPr lang="en-US" altLang="zh-CN" baseline="0" dirty="0" smtClean="0">
                <a:latin typeface="Arial" panose="020B0604020202020204" pitchFamily="34" charset="0"/>
              </a:rPr>
              <a:t>The shape contours are then organized into the compound k-nearest neighbors graph  (as illustrated in (d)).</a:t>
            </a:r>
          </a:p>
          <a:p>
            <a:pPr marL="0" indent="0">
              <a:buNone/>
            </a:pPr>
            <a:r>
              <a:rPr lang="en-US" altLang="zh-CN" baseline="0" dirty="0" smtClean="0">
                <a:latin typeface="Arial" panose="020B0604020202020204" pitchFamily="34" charset="0"/>
              </a:rPr>
              <a:t>This data structure is used for fast 2D-3D shape partial matching.</a:t>
            </a:r>
          </a:p>
          <a:p>
            <a:pPr marL="0" indent="0">
              <a:buNone/>
            </a:pPr>
            <a:endParaRPr lang="en-US" altLang="zh-CN" baseline="0" dirty="0" smtClean="0"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CN" baseline="0" dirty="0" smtClean="0">
                <a:latin typeface="Arial" panose="020B0604020202020204" pitchFamily="34" charset="0"/>
              </a:rPr>
              <a:t>For each database shape, we extract the super-face graph representation (as illustrated in (c)).</a:t>
            </a:r>
          </a:p>
          <a:p>
            <a:pPr marL="0" indent="0">
              <a:buNone/>
            </a:pPr>
            <a:r>
              <a:rPr lang="en-US" altLang="zh-CN" baseline="0" dirty="0" smtClean="0">
                <a:latin typeface="Arial" panose="020B0604020202020204" pitchFamily="34" charset="0"/>
              </a:rPr>
              <a:t>The super-face graph representation is used for fast contour-driven 3D part extraction.</a:t>
            </a:r>
          </a:p>
          <a:p>
            <a:pPr marL="0" indent="0">
              <a:buNone/>
            </a:pPr>
            <a:endParaRPr lang="en-US" altLang="zh-CN" dirty="0" smtClean="0">
              <a:latin typeface="Arial" panose="020B0604020202020204" pitchFamily="34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latin typeface="Arial" panose="020B0604020202020204" pitchFamily="34" charset="0"/>
              </a:rPr>
              <a:t>In the online phase, the input sketch is used to </a:t>
            </a:r>
            <a:r>
              <a:rPr lang="en-US" altLang="zh-CN" sz="1200" dirty="0" smtClean="0"/>
              <a:t>retrieve partially matching shapes (via the RC-</a:t>
            </a:r>
            <a:r>
              <a:rPr lang="en-US" altLang="zh-CN" sz="1200" dirty="0" err="1" smtClean="0"/>
              <a:t>kNNG</a:t>
            </a:r>
            <a:r>
              <a:rPr lang="en-US" altLang="zh-CN" sz="1200" dirty="0" smtClean="0"/>
              <a:t>, as illustrated</a:t>
            </a:r>
            <a:r>
              <a:rPr lang="en-US" altLang="zh-CN" sz="1200" baseline="0" dirty="0" smtClean="0"/>
              <a:t> in (f</a:t>
            </a:r>
            <a:r>
              <a:rPr lang="en-US" altLang="zh-CN" sz="1200" dirty="0" smtClean="0"/>
              <a:t>))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and extract candidate parts (via the SFG representation, as illustrated in (g)) from these shapes.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[end]</a:t>
            </a:r>
            <a:endParaRPr lang="zh-CN" altLang="en-US" sz="1200" dirty="0" smtClean="0"/>
          </a:p>
          <a:p>
            <a:pPr marL="0" indent="0">
              <a:buNone/>
            </a:pPr>
            <a:endParaRPr lang="en-US" altLang="zh-CN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33876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At runtime, the system rapidly searches the database to find parts matching the user sketch.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Notice that we support searching for arbitrarily shaped parts, not just those matching a “standard” pre-segmentation.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Hence, we must process each database shape on the fly, identifying which section of the shape matches the sketch.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This requires an extremely fast 2D-3D partial matching method.</a:t>
            </a:r>
            <a:endParaRPr lang="zh-CN" altLang="en-US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Recall that </a:t>
            </a:r>
            <a:r>
              <a:rPr lang="en-US" altLang="zh-CN" baseline="0" dirty="0" smtClean="0"/>
              <a:t>in the offline phase </a:t>
            </a:r>
            <a:r>
              <a:rPr lang="en-US" altLang="zh-CN" dirty="0" smtClean="0"/>
              <a:t>we obtain boundary contours of each database shape from different</a:t>
            </a:r>
            <a:r>
              <a:rPr lang="en-US" altLang="zh-CN" baseline="0" dirty="0" smtClean="0"/>
              <a:t> camera views (See this figure).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The 2D-3D partial matching problem reduces to matching the sketch to a section of one of these exemplar contours.</a:t>
            </a:r>
          </a:p>
          <a:p>
            <a:pPr marL="0" indent="0">
              <a:buNone/>
            </a:pPr>
            <a:r>
              <a:rPr lang="en-US" altLang="zh-CN" dirty="0" smtClean="0">
                <a:latin typeface="Arial" panose="020B0604020202020204" pitchFamily="34" charset="0"/>
              </a:rPr>
              <a:t>[end]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14526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To rapidly find database shapes whose contours match the sketch,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we propose a new data structure: the Randomized Compound k-Nearest Neighbors Graph.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RC-</a:t>
            </a:r>
            <a:r>
              <a:rPr lang="en-US" altLang="zh-CN" sz="1200" i="1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k</a:t>
            </a:r>
            <a:r>
              <a:rPr lang="en-US" altLang="zh-CN" sz="120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NNG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has as its vertices all rendered contours of all database shapes.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Notice that in our partial matching scenario, a single contour may match a query contour in more than one section.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As illustrated in the figure,</a:t>
            </a:r>
            <a:r>
              <a:rPr lang="en-US" altLang="zh-CN" sz="1200" baseline="0" dirty="0" smtClean="0"/>
              <a:t> the sketch in (a) matches four different sections of the database shape contour (illustrated in (b)).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To reflect this, our</a:t>
            </a:r>
            <a:r>
              <a:rPr lang="en-US" altLang="zh-CN" sz="1200" baseline="0" dirty="0" smtClean="0"/>
              <a:t> graph </a:t>
            </a:r>
            <a:r>
              <a:rPr lang="en-US" altLang="zh-CN" sz="1200" dirty="0" smtClean="0"/>
              <a:t>allows a contour to be connected to several different sets of k neighbors.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Each such set corresponds to a different matched section.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This is the key difference between our RC-</a:t>
            </a:r>
            <a:r>
              <a:rPr lang="en-US" altLang="zh-CN" sz="1200" dirty="0" err="1" smtClean="0"/>
              <a:t>kNN</a:t>
            </a:r>
            <a:r>
              <a:rPr lang="en-US" altLang="zh-CN" sz="1200" dirty="0" smtClean="0"/>
              <a:t> graph and the standard </a:t>
            </a:r>
            <a:r>
              <a:rPr lang="en-US" altLang="zh-CN" sz="1200" dirty="0" err="1" smtClean="0"/>
              <a:t>kNN</a:t>
            </a:r>
            <a:r>
              <a:rPr lang="en-US" altLang="zh-CN" sz="1200" baseline="0" dirty="0" smtClean="0"/>
              <a:t> graph.</a:t>
            </a: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Thus, from a partial match in one shape, we can quickly find several other partial matches with similar geometry in other shapes.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[end]</a:t>
            </a:r>
          </a:p>
          <a:p>
            <a:pPr marL="0" indent="0">
              <a:buNone/>
            </a:pP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650124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Direct construction of the RC-</a:t>
            </a:r>
            <a:r>
              <a:rPr lang="en-US" altLang="zh-CN" sz="1200" dirty="0" err="1" smtClean="0"/>
              <a:t>kNNG</a:t>
            </a:r>
            <a:r>
              <a:rPr lang="en-US" altLang="zh-CN" sz="1200" dirty="0" smtClean="0"/>
              <a:t> by exhaustively comparing all possible sections of all pairs of contours is prohibitively expensive.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Instead, we choose to approximate the graph with a double-random strategy: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We first generate several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sections from each contour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(as illustrated in (a)).</a:t>
            </a:r>
          </a:p>
          <a:p>
            <a:pPr marL="0" indent="0">
              <a:buNone/>
            </a:pP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Then we adopt a multiple random divide-and-conquer strategy to construct a </a:t>
            </a:r>
            <a:r>
              <a:rPr lang="en-US" altLang="zh-CN" sz="1200" i="1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k</a:t>
            </a:r>
            <a:r>
              <a:rPr lang="en-US" altLang="zh-CN" sz="120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NN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graph of all the sections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(as illustrated in (b)).</a:t>
            </a:r>
          </a:p>
          <a:p>
            <a:pPr marL="0" indent="0">
              <a:buNone/>
            </a:pPr>
            <a:endParaRPr lang="en-US" altLang="zh-CN" sz="1200" i="0" kern="1200" baseline="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At last, we sample a sparse set of sections which will be used as seed points for queries (as illustrated in (c)).</a:t>
            </a:r>
          </a:p>
          <a:p>
            <a:pPr marL="0" indent="0">
              <a:buNone/>
            </a:pP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  <a:endParaRPr lang="en-US" altLang="zh-CN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6273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We need to identify a</a:t>
            </a:r>
            <a:r>
              <a:rPr lang="en-US" altLang="zh-CN" sz="1200" baseline="0" dirty="0" smtClean="0"/>
              <a:t> group of </a:t>
            </a:r>
            <a:r>
              <a:rPr lang="en-US" altLang="zh-CN" sz="1200" dirty="0" smtClean="0"/>
              <a:t>partially matching shapes from which candidate parts will be presented to the user.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To achieve this, we query the RC-</a:t>
            </a:r>
            <a:r>
              <a:rPr lang="en-US" altLang="zh-CN" sz="1200" dirty="0" err="1" smtClean="0"/>
              <a:t>kNNG</a:t>
            </a:r>
            <a:r>
              <a:rPr lang="en-US" altLang="zh-CN" sz="1200" dirty="0" smtClean="0"/>
              <a:t> for a larger number of matching contour sections, and compute a score for each parent shape.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The group of shapes with highest scores are presented in the interface.</a:t>
            </a:r>
          </a:p>
          <a:p>
            <a:pPr marL="0" indent="0">
              <a:buNone/>
            </a:pPr>
            <a:endParaRPr lang="en-US" altLang="zh-CN" dirty="0" smtClean="0"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CN" dirty="0" smtClean="0">
                <a:latin typeface="Arial" panose="020B0604020202020204" pitchFamily="34" charset="0"/>
              </a:rPr>
              <a:t>We first compare the query contour to all seed sections in the RC-</a:t>
            </a:r>
            <a:r>
              <a:rPr lang="en-US" altLang="zh-CN" dirty="0" err="1" smtClean="0">
                <a:latin typeface="Arial" panose="020B0604020202020204" pitchFamily="34" charset="0"/>
              </a:rPr>
              <a:t>kNNG</a:t>
            </a:r>
            <a:r>
              <a:rPr lang="en-US" altLang="zh-CN" dirty="0" smtClean="0">
                <a:latin typeface="Arial" panose="020B0604020202020204" pitchFamily="34" charset="0"/>
              </a:rPr>
              <a:t>. </a:t>
            </a:r>
          </a:p>
          <a:p>
            <a:pPr marL="0" indent="0">
              <a:buNone/>
            </a:pPr>
            <a:r>
              <a:rPr lang="en-US" altLang="zh-CN" dirty="0" smtClean="0">
                <a:latin typeface="Arial" panose="020B0604020202020204" pitchFamily="34" charset="0"/>
              </a:rPr>
              <a:t>Then we traverse the graph in a best-first manner.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traverse process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continues until we have popped and stored enough matching sections.</a:t>
            </a:r>
          </a:p>
          <a:p>
            <a:pPr marL="0" indent="0">
              <a:buNone/>
            </a:pP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Then we aggregate the contour sections and obtain the associated database shapes.</a:t>
            </a:r>
          </a:p>
          <a:p>
            <a:pPr marL="0" indent="0">
              <a:buNone/>
            </a:pP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For each shape, we compute a score according to the matched sections in the shape contour.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shapes are ranked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according to the score.</a:t>
            </a:r>
          </a:p>
          <a:p>
            <a:pPr marL="0" indent="0">
              <a:buNone/>
            </a:pPr>
            <a:endParaRPr lang="en-US" altLang="zh-CN" sz="1200" i="0" kern="1200" baseline="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To compare two contour sections, we generate contour descriptors.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Intuitively,</a:t>
            </a:r>
            <a:r>
              <a:rPr lang="en-US" altLang="zh-CN" sz="1200" baseline="0" dirty="0" smtClean="0"/>
              <a:t> t</a:t>
            </a:r>
            <a:r>
              <a:rPr lang="en-US" altLang="zh-CN" sz="1200" dirty="0" smtClean="0"/>
              <a:t>he descriptor</a:t>
            </a:r>
            <a:r>
              <a:rPr lang="en-US" altLang="zh-CN" sz="1200" baseline="0" dirty="0" smtClean="0"/>
              <a:t> describes the</a:t>
            </a:r>
            <a:r>
              <a:rPr lang="en-US" altLang="zh-CN" sz="1200" dirty="0" smtClean="0"/>
              <a:t> relative spatial arrangement</a:t>
            </a:r>
            <a:r>
              <a:rPr lang="en-US" altLang="zh-CN" sz="1200" baseline="0" dirty="0" smtClean="0"/>
              <a:t> </a:t>
            </a:r>
            <a:r>
              <a:rPr lang="en-US" altLang="zh-CN" sz="1200" dirty="0" smtClean="0"/>
              <a:t>of the sampled points on the contour.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The particular descriptor we employ is a matrix of angles.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As illustrated in</a:t>
            </a:r>
            <a:r>
              <a:rPr lang="en-US" altLang="zh-CN" sz="1200" baseline="0" dirty="0" smtClean="0"/>
              <a:t> the figure, the angle is calculated between a chord (</a:t>
            </a:r>
            <a:r>
              <a:rPr lang="en-US" altLang="zh-CN" sz="1200" baseline="0" dirty="0" err="1" smtClean="0"/>
              <a:t>b_i</a:t>
            </a:r>
            <a:r>
              <a:rPr lang="en-US" altLang="zh-CN" sz="1200" baseline="0" dirty="0" smtClean="0"/>
              <a:t>, </a:t>
            </a:r>
            <a:r>
              <a:rPr lang="en-US" altLang="zh-CN" sz="1200" baseline="0" dirty="0" err="1" smtClean="0"/>
              <a:t>b_j</a:t>
            </a:r>
            <a:r>
              <a:rPr lang="en-US" altLang="zh-CN" sz="1200" baseline="0" dirty="0" smtClean="0"/>
              <a:t>) from a reference point </a:t>
            </a:r>
            <a:r>
              <a:rPr lang="en-US" altLang="zh-CN" sz="1200" baseline="0" dirty="0" err="1" smtClean="0"/>
              <a:t>b_i</a:t>
            </a:r>
            <a:r>
              <a:rPr lang="en-US" altLang="zh-CN" sz="1200" baseline="0" dirty="0" smtClean="0"/>
              <a:t> to another sampled Point.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/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031097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When a user select a candidate shape with a contour section matching the sketch,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we must quickly and accurately identify and extract the corresponding part.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This presents several challenges: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CN" sz="1200" dirty="0" smtClean="0"/>
              <a:t>The contour boundary may be irregular and not directly correspond to a semantic part boundary</a:t>
            </a:r>
            <a:r>
              <a:rPr lang="en-US" altLang="zh-CN" sz="1200" baseline="0" dirty="0" smtClean="0"/>
              <a:t> (as illustrated in the left figure).</a:t>
            </a: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Hence, it can be identified only with reference to the user’s sketch</a:t>
            </a:r>
            <a:r>
              <a:rPr lang="en-US" altLang="zh-CN" sz="1200" baseline="0" dirty="0" smtClean="0"/>
              <a:t>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r>
              <a:rPr lang="en-US" altLang="zh-CN" sz="1200" dirty="0" smtClean="0"/>
              <a:t>2. A single contour may cover more than one semantic part</a:t>
            </a:r>
            <a:r>
              <a:rPr lang="en-US" altLang="zh-CN" sz="1200" baseline="0" dirty="0" smtClean="0"/>
              <a:t>.</a:t>
            </a:r>
          </a:p>
          <a:p>
            <a:r>
              <a:rPr lang="en-US" altLang="zh-CN" sz="1200" baseline="0" dirty="0" smtClean="0"/>
              <a:t>As illustrated in the right figure, the contour covers the head and neck of the lamp.</a:t>
            </a:r>
          </a:p>
          <a:p>
            <a:endParaRPr lang="en-US" altLang="zh-CN" sz="1200" dirty="0" smtClean="0"/>
          </a:p>
          <a:p>
            <a:r>
              <a:rPr lang="en-US" altLang="zh-CN" sz="1200" dirty="0" smtClean="0"/>
              <a:t>3. The segmentation process should run at interactive speeds.</a:t>
            </a:r>
          </a:p>
          <a:p>
            <a:r>
              <a:rPr lang="en-US" altLang="zh-CN" sz="1200" dirty="0" smtClean="0"/>
              <a:t>[end]</a:t>
            </a: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672711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We address these challenges with a new super-face graph representation (SFG) for a 3D shape.</a:t>
            </a:r>
          </a:p>
          <a:p>
            <a:pPr marL="0" indent="0">
              <a:buNone/>
            </a:pP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figure illustrates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the construction of the super-face graph representation.</a:t>
            </a:r>
          </a:p>
          <a:p>
            <a:pPr marL="0" indent="0">
              <a:buNone/>
            </a:pPr>
            <a:endParaRPr lang="en-US" altLang="zh-CN" sz="1200" b="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b="0" i="0" dirty="0" smtClean="0"/>
              <a:t>The SFG is a discretized yet fine-grained version of the original model. </a:t>
            </a:r>
          </a:p>
          <a:p>
            <a:pPr marL="0" indent="0">
              <a:buNone/>
            </a:pPr>
            <a:r>
              <a:rPr lang="en-US" altLang="zh-CN" sz="1200" b="0" i="0" dirty="0" smtClean="0"/>
              <a:t>The vertices of the graph are a set of super-faces, obtained by an over-segmentation of the model that respects strong feature boundaries. </a:t>
            </a:r>
          </a:p>
          <a:p>
            <a:pPr marL="0" indent="0">
              <a:buNone/>
            </a:pPr>
            <a:r>
              <a:rPr lang="en-US" altLang="zh-CN" sz="1200" b="0" i="0" dirty="0" smtClean="0"/>
              <a:t>Edge of the graph connect pairs of adjacent super-faces. </a:t>
            </a:r>
          </a:p>
          <a:p>
            <a:pPr marL="0" indent="0">
              <a:buNone/>
            </a:pPr>
            <a:r>
              <a:rPr lang="en-US" altLang="zh-CN" sz="1200" b="0" i="0" dirty="0" smtClean="0"/>
              <a:t>The weight of an edge indicates how frequently the super-face pair co-occurs in a single segment.</a:t>
            </a:r>
          </a:p>
          <a:p>
            <a:pPr marL="0" indent="0">
              <a:buNone/>
            </a:pPr>
            <a:r>
              <a:rPr lang="en-US" altLang="zh-CN" sz="1200" b="0" i="0" dirty="0" smtClean="0"/>
              <a:t>The SFG gives us a probabilistic prior for merging adjacent super-faces into larger patches to represent and arbitrary but not implausible or disconnected part of the shape. </a:t>
            </a:r>
          </a:p>
          <a:p>
            <a:pPr marL="0" indent="0">
              <a:buNone/>
            </a:pPr>
            <a:r>
              <a:rPr lang="en-US" altLang="zh-CN" sz="1200" b="0" i="0" dirty="0" smtClean="0"/>
              <a:t>We generate the SFG representation of all database models in the offline phase. </a:t>
            </a:r>
          </a:p>
          <a:p>
            <a:pPr marL="0" indent="0">
              <a:buNone/>
            </a:pPr>
            <a:endParaRPr lang="en-US" altLang="zh-CN" sz="1200" b="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dirty="0" smtClean="0"/>
              <a:t>Hence, we find candidate parts as combinations of super-faces, and subsequently refine the part boundaries down to the level of individual faces.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dirty="0" smtClean="0"/>
              <a:t>[end]</a:t>
            </a:r>
          </a:p>
          <a:p>
            <a:pPr marL="0" indent="0">
              <a:buNone/>
            </a:pP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101662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coarse-level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part extraction works on the super-face level. </a:t>
            </a:r>
          </a:p>
          <a:p>
            <a:pPr marL="0" indent="0">
              <a:buNone/>
            </a:pP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We formulate the problem as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a binary labeling problem which can be solved by minimizing a Gibbs energy.</a:t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first term encodes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t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he 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contour closure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constraint.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contour closure constraint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is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that the line joining the ends of a contour section forms a natural perceptual boundary for the part.</a:t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Hence, the part’s projection should respect this line as much as possible.</a:t>
            </a:r>
          </a:p>
          <a:p>
            <a:pPr marL="0" indent="0">
              <a:buNone/>
            </a:pP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1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P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(</a:t>
            </a:r>
            <a:r>
              <a:rPr lang="en-US" altLang="zh-CN" sz="1200" i="1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) is defined as the fractional area of the </a:t>
            </a:r>
            <a:r>
              <a:rPr lang="en-US" altLang="zh-CN" sz="1200" i="1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i-</a:t>
            </a:r>
            <a:r>
              <a:rPr lang="en-US" altLang="zh-CN" sz="120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super-face lying within the contour closure.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698947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second term encodes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r>
              <a:rPr lang="en-US" altLang="zh-CN" sz="1200" b="1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he Super-face co-occurrence:</a:t>
            </a:r>
            <a:r>
              <a:rPr lang="en-US" altLang="zh-CN" sz="1200" b="1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If two super-faces regularly co-occur in the same segment of a random segmentation, 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They should probably both be retained or both excluded from the part. This acts as a shape prior.</a:t>
            </a:r>
          </a:p>
          <a:p>
            <a:pPr marL="0" indent="0">
              <a:buNone/>
            </a:pPr>
            <a:r>
              <a:rPr lang="en-US" altLang="zh-CN" sz="1200" i="1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e_ij</a:t>
            </a:r>
            <a:r>
              <a:rPr lang="en-US" altLang="zh-CN" sz="1200" i="1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is the edge weight of the SFG.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/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zh-CN" altLang="en-US" dirty="0" smtClean="0"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/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6217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Sketch-based interfaces provide an intuitive way to create and explore 3D shapes. 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As illustrated in the figure, the user sketches</a:t>
            </a:r>
            <a:r>
              <a:rPr lang="en-US" altLang="zh-CN" sz="1200" baseline="0" dirty="0" smtClean="0"/>
              <a:t> the outline of the desired shape. The 3D shape is generated through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inflating the region surrounded by the silhouette.</a:t>
            </a:r>
            <a:endParaRPr lang="en-US" altLang="zh-CN" sz="1200" baseline="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However, most humans cannot draw very well. Hence, sketch-based interfaces need to interpret a crude</a:t>
            </a:r>
            <a:r>
              <a:rPr lang="en-US" altLang="zh-CN" sz="1200" baseline="0" dirty="0" smtClean="0"/>
              <a:t> [</a:t>
            </a:r>
            <a:r>
              <a:rPr lang="en-US" altLang="zh-CN" sz="1200" baseline="0" dirty="0" err="1" smtClean="0"/>
              <a:t>Kru:d</a:t>
            </a:r>
            <a:r>
              <a:rPr lang="en-US" altLang="zh-CN" sz="1200" baseline="0" dirty="0" smtClean="0"/>
              <a:t>]</a:t>
            </a:r>
            <a:r>
              <a:rPr lang="en-US" altLang="zh-CN" sz="1200" dirty="0" smtClean="0"/>
              <a:t> drawing and map it to a detailed shape. </a:t>
            </a:r>
          </a:p>
          <a:p>
            <a:r>
              <a:rPr lang="en-US" altLang="zh-CN" sz="1200" dirty="0" smtClean="0">
                <a:latin typeface="Arial" panose="020B0604020202020204" pitchFamily="34" charset="0"/>
              </a:rPr>
              <a:t>[end]</a:t>
            </a:r>
            <a:endParaRPr lang="en-US" altLang="zh-CN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306871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After obtaining the coarse level part, we refine the boundary in the face level to minimize the following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energy.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/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E_v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reflects the 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Concavity constraint.</a:t>
            </a:r>
            <a:r>
              <a:rPr lang="en-US" altLang="zh-CN" sz="1200" b="1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Shape concavity information plays an important role in achieving high-quality segmentation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as concave creases and seams are generally regarded as natural segmentation boundaries by humans.</a:t>
            </a:r>
          </a:p>
          <a:p>
            <a:pPr marL="0" indent="0">
              <a:buNone/>
            </a:pP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E_s reflects</a:t>
            </a:r>
            <a:r>
              <a:rPr lang="en-US" altLang="zh-CN" sz="1200" b="1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t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he Smoothness</a:t>
            </a:r>
            <a:r>
              <a:rPr lang="en-US" altLang="zh-CN" sz="1200" b="1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constraint.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boundary should avoid sharp zigzags.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682777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sz="1200" i="0" dirty="0" smtClean="0"/>
              <a:t>As our method does not rely on a pre-segmented database, it can retrieve more diverse parts for composition. </a:t>
            </a: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/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In each subfigure, we show the designed models (red), the user’s sketches (blue), and the part suggestions selected by the user.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zh-CN" altLang="en-US" i="0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521076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sz="1600" b="0" i="0" dirty="0" smtClean="0">
                <a:latin typeface="+mn-lt"/>
                <a:ea typeface="华文隶书" panose="02010800040101010101" pitchFamily="2" charset="-122"/>
              </a:rPr>
              <a:t>Our algorithm can be used to help recover hidden geometry. Our 2D-3D partial matching method could helps the</a:t>
            </a:r>
            <a:r>
              <a:rPr lang="en-US" altLang="zh-CN" sz="1600" b="0" i="0" baseline="0" dirty="0" smtClean="0">
                <a:latin typeface="+mn-lt"/>
                <a:ea typeface="华文隶书" panose="02010800040101010101" pitchFamily="2" charset="-122"/>
              </a:rPr>
              <a:t> user </a:t>
            </a:r>
            <a:r>
              <a:rPr lang="en-US" altLang="zh-CN" sz="1600" b="0" i="0" dirty="0" smtClean="0">
                <a:latin typeface="+mn-lt"/>
                <a:ea typeface="华文隶书" panose="02010800040101010101" pitchFamily="2" charset="-122"/>
              </a:rPr>
              <a:t>infer the occluded portion.</a:t>
            </a:r>
            <a:endParaRPr lang="en-US" altLang="zh-CN" sz="1600" b="0" i="0" kern="1200" dirty="0" smtClean="0">
              <a:solidFill>
                <a:schemeClr val="tx1"/>
              </a:solidFill>
              <a:effectLst/>
              <a:latin typeface="+mn-lt"/>
              <a:ea typeface="华文隶书" panose="02010800040101010101" pitchFamily="2" charset="-122"/>
              <a:cs typeface="+mn-cs"/>
            </a:endParaRPr>
          </a:p>
          <a:p>
            <a:pPr marL="0" indent="0">
              <a:buNone/>
            </a:pPr>
            <a:endParaRPr lang="en-US" altLang="zh-CN" sz="1600" b="0" i="0" kern="1200" dirty="0" smtClean="0">
              <a:solidFill>
                <a:schemeClr val="tx1"/>
              </a:solidFill>
              <a:effectLst/>
              <a:latin typeface="+mn-lt"/>
              <a:ea typeface="华文隶书" panose="02010800040101010101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600" b="0" i="0" kern="1200" dirty="0" smtClean="0">
                <a:solidFill>
                  <a:schemeClr val="tx1"/>
                </a:solidFill>
                <a:effectLst/>
                <a:latin typeface="+mn-lt"/>
                <a:ea typeface="华文隶书" panose="02010800040101010101" pitchFamily="2" charset="-122"/>
                <a:cs typeface="+mn-cs"/>
              </a:rPr>
              <a:t>Given a photograph of an occluded lamp, the user traces the outer boundary of the visible portion. </a:t>
            </a:r>
          </a:p>
          <a:p>
            <a:pPr marL="0" indent="0">
              <a:buNone/>
            </a:pPr>
            <a:r>
              <a:rPr lang="en-US" altLang="zh-CN" sz="1600" b="0" i="0" kern="1200" dirty="0" smtClean="0">
                <a:solidFill>
                  <a:schemeClr val="tx1"/>
                </a:solidFill>
                <a:effectLst/>
                <a:latin typeface="+mn-lt"/>
                <a:ea typeface="华文隶书" panose="02010800040101010101" pitchFamily="2" charset="-122"/>
                <a:cs typeface="+mn-cs"/>
              </a:rPr>
              <a:t>This trace is used as the query contour. Our algorithm retrieves possible completions for the object from a database of lamps.</a:t>
            </a:r>
          </a:p>
          <a:p>
            <a:pPr marL="0" indent="0">
              <a:buNone/>
            </a:pPr>
            <a:r>
              <a:rPr lang="en-US" altLang="zh-CN" sz="1600" b="0" i="0" kern="1200" dirty="0" smtClean="0">
                <a:solidFill>
                  <a:schemeClr val="tx1"/>
                </a:solidFill>
                <a:effectLst/>
                <a:latin typeface="+mn-lt"/>
                <a:ea typeface="华文隶书" panose="02010800040101010101" pitchFamily="2" charset="-122"/>
                <a:cs typeface="+mn-cs"/>
              </a:rPr>
              <a:t>[end]</a:t>
            </a:r>
            <a:r>
              <a:rPr lang="en-US" altLang="zh-CN" sz="40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/>
            </a:r>
            <a:br>
              <a:rPr lang="en-US" altLang="zh-CN" sz="40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zh-CN" altLang="en-US" sz="4000" b="0" i="0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440873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Our method can also be used to select a group of similar elements in a single shape for further editing.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As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illustrated in the figure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, the user picks part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of the wing. </a:t>
            </a:r>
            <a:r>
              <a:rPr lang="en-US" altLang="zh-CN" sz="1200" i="1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Note that </a:t>
            </a:r>
            <a:r>
              <a:rPr lang="en-US" altLang="zh-CN" sz="1200" i="1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it </a:t>
            </a:r>
            <a:r>
              <a:rPr lang="en-US" altLang="zh-CN" sz="1200" i="1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is not the complete wing, i.e. it is not a “standard” segment.</a:t>
            </a:r>
            <a:r>
              <a:rPr lang="en-US" altLang="zh-CN" sz="1200" i="1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endParaRPr lang="en-US" altLang="zh-CN" sz="1200" i="0" kern="1200" baseline="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corresponding regions of the other wing will be automatically identified, by partial matching of the contour of the selected region with the rest of the shape itself. 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Subsequently, the entire selected group can be replaced by similar parts retrieved from the database.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309192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sz="1200" i="0" dirty="0" smtClean="0"/>
              <a:t>To evaluate</a:t>
            </a:r>
            <a:r>
              <a:rPr lang="en-US" altLang="zh-CN" sz="1200" i="0" baseline="0" dirty="0" smtClean="0"/>
              <a:t> the retrieval performance of our method, we compare the four following methods.</a:t>
            </a:r>
          </a:p>
          <a:p>
            <a:pPr marL="0" indent="0">
              <a:buNone/>
            </a:pPr>
            <a:r>
              <a:rPr lang="en-US" altLang="zh-CN" sz="1200" i="0" baseline="0" dirty="0" smtClean="0"/>
              <a:t>The first method BF </a:t>
            </a:r>
            <a:r>
              <a:rPr lang="en-US" altLang="zh-CN" sz="1200" i="0" baseline="0" dirty="0" err="1" smtClean="0"/>
              <a:t>kNNG</a:t>
            </a:r>
            <a:r>
              <a:rPr lang="en-US" altLang="zh-CN" sz="1200" i="0" baseline="0" dirty="0" smtClean="0"/>
              <a:t>, is the t</a:t>
            </a:r>
            <a:r>
              <a:rPr lang="en-US" altLang="zh-CN" sz="1200" i="0" dirty="0" smtClean="0"/>
              <a:t>raditional </a:t>
            </a:r>
            <a:r>
              <a:rPr lang="en-US" altLang="zh-CN" sz="1200" i="0" dirty="0" err="1" smtClean="0"/>
              <a:t>kNNG</a:t>
            </a:r>
            <a:r>
              <a:rPr lang="en-US" altLang="zh-CN" sz="1200" i="0" dirty="0" smtClean="0"/>
              <a:t> constructed by brute force.</a:t>
            </a:r>
          </a:p>
          <a:p>
            <a:pPr marL="0" indent="0">
              <a:buNone/>
            </a:pPr>
            <a:r>
              <a:rPr lang="en-US" altLang="zh-CN" sz="1200" i="0" baseline="0" dirty="0" smtClean="0"/>
              <a:t>The second method Wang </a:t>
            </a:r>
            <a:r>
              <a:rPr lang="en-US" altLang="zh-CN" sz="1200" i="0" baseline="0" dirty="0" err="1" smtClean="0"/>
              <a:t>kNNG</a:t>
            </a:r>
            <a:r>
              <a:rPr lang="en-US" altLang="zh-CN" sz="1200" i="0" baseline="0" dirty="0" smtClean="0"/>
              <a:t>, is the traditional </a:t>
            </a:r>
            <a:r>
              <a:rPr lang="en-US" altLang="zh-CN" sz="1200" i="0" baseline="0" dirty="0" err="1" smtClean="0"/>
              <a:t>kNNG</a:t>
            </a:r>
            <a:r>
              <a:rPr lang="en-US" altLang="zh-CN" sz="1200" i="0" baseline="0" dirty="0" smtClean="0"/>
              <a:t> constructed by the graph approximation method adopted by our method.</a:t>
            </a: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dirty="0" smtClean="0"/>
              <a:t>The third method BF RC-</a:t>
            </a:r>
            <a:r>
              <a:rPr lang="en-US" altLang="zh-CN" sz="1200" i="0" dirty="0" err="1" smtClean="0"/>
              <a:t>kNNG</a:t>
            </a:r>
            <a:r>
              <a:rPr lang="en-US" altLang="zh-CN" sz="1200" i="0" dirty="0" smtClean="0"/>
              <a:t>, is the RC-</a:t>
            </a:r>
            <a:r>
              <a:rPr lang="en-US" altLang="zh-CN" sz="1200" i="0" dirty="0" err="1" smtClean="0"/>
              <a:t>kNNG</a:t>
            </a:r>
            <a:r>
              <a:rPr lang="en-US" altLang="zh-CN" sz="1200" i="0" baseline="0" dirty="0" smtClean="0"/>
              <a:t> constructed by brute force.</a:t>
            </a:r>
          </a:p>
          <a:p>
            <a:pPr marL="0" indent="0">
              <a:buNone/>
            </a:pPr>
            <a:r>
              <a:rPr lang="en-US" altLang="zh-CN" sz="1200" i="0" baseline="0" dirty="0" smtClean="0"/>
              <a:t>The fourth method Wang RC-</a:t>
            </a:r>
            <a:r>
              <a:rPr lang="en-US" altLang="zh-CN" sz="1200" i="0" baseline="0" dirty="0" err="1" smtClean="0"/>
              <a:t>kNNG</a:t>
            </a:r>
            <a:r>
              <a:rPr lang="en-US" altLang="zh-CN" sz="1200" i="0" baseline="0" dirty="0" smtClean="0"/>
              <a:t>, is our method.</a:t>
            </a:r>
          </a:p>
          <a:p>
            <a:pPr marL="0" indent="0">
              <a:buNone/>
            </a:pPr>
            <a:endParaRPr lang="en-US" altLang="zh-CN" sz="1200" i="0" dirty="0" smtClean="0"/>
          </a:p>
          <a:p>
            <a:pPr marL="0" indent="0">
              <a:buNone/>
            </a:pPr>
            <a:r>
              <a:rPr lang="en-US" altLang="zh-CN" sz="1200" i="0" dirty="0" smtClean="0"/>
              <a:t>For the two </a:t>
            </a:r>
            <a:r>
              <a:rPr lang="en-US" altLang="zh-CN" sz="1200" i="0" dirty="0" err="1" smtClean="0"/>
              <a:t>kNNG</a:t>
            </a:r>
            <a:r>
              <a:rPr lang="en-US" altLang="zh-CN" sz="1200" i="0" dirty="0" smtClean="0"/>
              <a:t> methods (the first one and the</a:t>
            </a:r>
            <a:r>
              <a:rPr lang="en-US" altLang="zh-CN" sz="1200" i="0" baseline="0" dirty="0" smtClean="0"/>
              <a:t> second one</a:t>
            </a:r>
            <a:r>
              <a:rPr lang="en-US" altLang="zh-CN" sz="1200" i="0" dirty="0" smtClean="0"/>
              <a:t>), nodes of the graph are complete shape contours. </a:t>
            </a:r>
          </a:p>
          <a:p>
            <a:pPr marL="0" indent="0">
              <a:buNone/>
            </a:pPr>
            <a:r>
              <a:rPr lang="en-US" altLang="zh-CN" sz="1200" i="0" dirty="0" smtClean="0"/>
              <a:t>Node adjacencies and edge weights are identified by global comparison of shape contours. </a:t>
            </a:r>
          </a:p>
          <a:p>
            <a:pPr marL="0" indent="0">
              <a:buNone/>
            </a:pPr>
            <a:r>
              <a:rPr lang="en-US" altLang="zh-CN" sz="1200" i="0" dirty="0" smtClean="0"/>
              <a:t>When searching for partial matches to a query contour, we must extract similar contour sections explicitly,</a:t>
            </a:r>
            <a:r>
              <a:rPr lang="en-US" altLang="zh-CN" sz="1200" i="0" baseline="0" dirty="0" smtClean="0"/>
              <a:t> 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significantly slowing down both methods.</a:t>
            </a:r>
            <a:endParaRPr lang="en-US" altLang="zh-CN" sz="1200" i="0" dirty="0" smtClean="0"/>
          </a:p>
          <a:p>
            <a:pPr marL="0" indent="0">
              <a:buNone/>
            </a:pPr>
            <a:endParaRPr lang="en-US" altLang="zh-CN" sz="1200" i="0" dirty="0" smtClean="0"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CN" i="0" dirty="0" smtClean="0">
                <a:latin typeface="Arial" panose="020B0604020202020204" pitchFamily="34" charset="0"/>
              </a:rPr>
              <a:t>The table gives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retrieval performance for the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four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methods on our test dataset.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It is clear that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our method (circled by the red rectangle)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has the best performance.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For retrieval, it is about 97 times faster than Wang’s </a:t>
            </a:r>
            <a:r>
              <a:rPr lang="en-US" altLang="zh-CN" sz="120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kNNG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, with only 3 times the construction time. </a:t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</a:t>
            </a:r>
            <a:r>
              <a:rPr lang="en-US" altLang="zh-CN" sz="120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kNNG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approaches, which require explicit partial matching at runtime, are much slower.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  <a:endParaRPr lang="zh-CN" altLang="en-US" i="0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538786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This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f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igure shows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improvement in part extraction as we increase the number of super-faces.</a:t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In each column, we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show the contour section matching to the user sketch, the candidate part extracted under different super-face counts.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i="0" dirty="0" smtClean="0"/>
          </a:p>
          <a:p>
            <a:pPr marL="0" indent="0">
              <a:buNone/>
            </a:pPr>
            <a:r>
              <a:rPr lang="en-US" altLang="zh-CN" sz="1200" i="0" dirty="0" smtClean="0"/>
              <a:t>With fewer super-faces, the search space is relatively coarse and the extracted parts need not perfectly match the sketch. </a:t>
            </a:r>
          </a:p>
          <a:p>
            <a:pPr marL="0" indent="0">
              <a:buNone/>
            </a:pPr>
            <a:r>
              <a:rPr lang="en-US" altLang="zh-CN" sz="1200" i="0" dirty="0" smtClean="0"/>
              <a:t>As we increase the number of super-faces, the search space becomes more fine-grained.</a:t>
            </a:r>
          </a:p>
          <a:p>
            <a:pPr marL="0" indent="0">
              <a:buNone/>
            </a:pPr>
            <a:r>
              <a:rPr lang="en-US" altLang="zh-CN" sz="1200" i="0" dirty="0" smtClean="0"/>
              <a:t>The part contours match the sketch better and better, and the part boundaries are less constrained to follow suboptimal cuts.</a:t>
            </a:r>
          </a:p>
          <a:p>
            <a:pPr marL="0" indent="0">
              <a:buNone/>
            </a:pPr>
            <a:r>
              <a:rPr lang="en-US" altLang="zh-CN" sz="1200" i="0" dirty="0" smtClean="0">
                <a:latin typeface="Arial" panose="020B0604020202020204" pitchFamily="34" charset="0"/>
              </a:rPr>
              <a:t>[end]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304312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We compare our method to an approach based on a pre-segmented database of parts.</a:t>
            </a:r>
          </a:p>
          <a:p>
            <a:pPr marL="0" indent="0">
              <a:buNone/>
            </a:pP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Given the user’s sketch (figure (a) and (b)), we show the retrieval results generated with the two methods.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In (b) and (d), results generated with the pre-segmentation method are on the upper row; results generated with our method are on the lower row. </a:t>
            </a:r>
          </a:p>
          <a:p>
            <a:pPr marL="0" indent="0">
              <a:buNone/>
            </a:pP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pre-segmentation method retrieves the predefined parts (the head of the camel model in (b) and the leg of the cow model in (d)),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which are most similar to the user’s sketch. 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Our method extracts parts (the “</a:t>
            </a:r>
            <a:r>
              <a:rPr lang="en-US" altLang="zh-CN" sz="1200" i="0" kern="1200" dirty="0" err="1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head+leg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” part of the camel model in (b) and the lower leg of the cow model in (d)) on-the-fly according to the user’s sketch.</a:t>
            </a: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820265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r>
              <a:rPr lang="en-US" altLang="zh-CN" dirty="0" smtClean="0">
                <a:latin typeface="Arial" panose="020B0604020202020204" pitchFamily="34" charset="0"/>
              </a:rPr>
              <a:t>Our method 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can be augmented in a number of way.</a:t>
            </a:r>
          </a:p>
          <a:p>
            <a:pPr marL="0" indent="0">
              <a:buNone/>
            </a:pP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indent="0">
              <a:buNone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First</a:t>
            </a:r>
            <a:r>
              <a:rPr lang="en-US" altLang="zh-CN" sz="120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ly, we would like to incorporate cues from surrounding context to help </a:t>
            </a:r>
            <a:r>
              <a:rPr lang="en-US" altLang="zh-CN" sz="1200" dirty="0" smtClean="0"/>
              <a:t>disambiguate sketches.</a:t>
            </a:r>
          </a:p>
          <a:p>
            <a:pPr marL="0" indent="0">
              <a:buNone/>
            </a:pPr>
            <a:endParaRPr lang="en-US" altLang="zh-CN" dirty="0" smtClean="0"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CN" sz="1200" dirty="0" smtClean="0"/>
              <a:t>The view under which the sketch is drawn is important: some views are more discriminative than others. </a:t>
            </a:r>
          </a:p>
          <a:p>
            <a:pPr marL="0" indent="0">
              <a:buNone/>
            </a:pPr>
            <a:r>
              <a:rPr lang="en-US" altLang="zh-CN" sz="1200" dirty="0" smtClean="0"/>
              <a:t>Helping users to draw optimal is an important research direction.</a:t>
            </a:r>
          </a:p>
          <a:p>
            <a:pPr marL="0" indent="0">
              <a:buNone/>
            </a:pPr>
            <a:endParaRPr lang="en-US" altLang="zh-CN" sz="1200" dirty="0" smtClean="0"/>
          </a:p>
          <a:p>
            <a:pPr marL="0" indent="0">
              <a:buNone/>
            </a:pPr>
            <a:r>
              <a:rPr lang="en-US" altLang="zh-CN" sz="1200" dirty="0" smtClean="0"/>
              <a:t>The pose of the partial shape used for computing the boundary contours is important for our method. </a:t>
            </a:r>
          </a:p>
          <a:p>
            <a:pPr marL="0" indent="0">
              <a:buNone/>
            </a:pPr>
            <a:r>
              <a:rPr lang="en-US" altLang="zh-CN" sz="1200" dirty="0" smtClean="0"/>
              <a:t>If a suboptimal view is chosen, the method can return inappropriate candidate parts.</a:t>
            </a:r>
          </a:p>
          <a:p>
            <a:pPr marL="0" indent="0">
              <a:buNone/>
            </a:pPr>
            <a:r>
              <a:rPr lang="en-US" altLang="zh-CN" sz="1200" dirty="0" smtClean="0">
                <a:latin typeface="Arial" panose="020B0604020202020204" pitchFamily="34" charset="0"/>
              </a:rPr>
              <a:t>[end]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218575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本页之后的</a:t>
            </a:r>
            <a:r>
              <a:rPr lang="en-US" altLang="zh-CN" dirty="0" smtClean="0"/>
              <a:t>PPT</a:t>
            </a:r>
            <a:r>
              <a:rPr lang="zh-CN" altLang="en-US" dirty="0" smtClean="0"/>
              <a:t>为回答问题而准备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7BCB9F-25E5-4D1E-ADCC-0DA5E305B3C2}" type="slidenum">
              <a:rPr lang="en-US" altLang="zh-CN" smtClean="0"/>
              <a:pPr/>
              <a:t>28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077908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None/>
            </a:pP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29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04494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This problem could be tackled in a data-driven manner: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As illustrated in the figure, each sketched component is used to search a repository for high-quality shapes with matching parts (the red</a:t>
            </a:r>
            <a:r>
              <a:rPr lang="en-US" altLang="zh-CN" sz="1200" baseline="0" dirty="0" smtClean="0"/>
              <a:t> parts</a:t>
            </a:r>
            <a:r>
              <a:rPr lang="en-US" altLang="zh-CN" sz="1200" dirty="0" smtClean="0"/>
              <a:t>),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which can be extracted and incorporated into the design.</a:t>
            </a:r>
          </a:p>
          <a:p>
            <a:r>
              <a:rPr lang="en-US" altLang="zh-CN" dirty="0" smtClean="0">
                <a:latin typeface="Arial" panose="020B0604020202020204" pitchFamily="34" charset="0"/>
              </a:rPr>
              <a:t>[end]</a:t>
            </a: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180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Matching a sketched component to a shape database is a challenging </a:t>
            </a:r>
            <a:r>
              <a:rPr lang="en-US" altLang="zh-CN" sz="1200" b="1" dirty="0" smtClean="0"/>
              <a:t>partial matching</a:t>
            </a:r>
            <a:r>
              <a:rPr lang="en-US" altLang="zh-CN" sz="1200" dirty="0" smtClean="0"/>
              <a:t> problem.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[end]</a:t>
            </a:r>
            <a:endParaRPr lang="zh-CN" altLang="en-US" sz="1200" dirty="0" smtClean="0"/>
          </a:p>
          <a:p>
            <a:endParaRPr lang="en-US" altLang="zh-CN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01494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 smtClean="0"/>
              <a:t>Existing methods leverage a prior segmentation of each shape into predefined semantic parts.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 smtClean="0"/>
              <a:t>As illustrated in the figure, during the pre-processing</a:t>
            </a:r>
            <a:r>
              <a:rPr lang="en-US" altLang="zh-CN" sz="2400" baseline="0" dirty="0" smtClean="0"/>
              <a:t> stage,</a:t>
            </a:r>
            <a:r>
              <a:rPr lang="en-US" altLang="zh-CN" sz="2400" dirty="0" smtClean="0"/>
              <a:t> the</a:t>
            </a:r>
            <a:r>
              <a:rPr lang="en-US" altLang="zh-CN" sz="2400" baseline="0" dirty="0" smtClean="0"/>
              <a:t> database shapes are segmented into standard parts.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 smtClean="0"/>
              <a:t>At the</a:t>
            </a:r>
            <a:r>
              <a:rPr lang="en-US" altLang="zh-CN" sz="2400" baseline="0" dirty="0" smtClean="0"/>
              <a:t> part retrievals stage, t</a:t>
            </a:r>
            <a:r>
              <a:rPr lang="en-US" altLang="zh-CN" sz="2400" dirty="0" smtClean="0"/>
              <a:t>he</a:t>
            </a:r>
            <a:r>
              <a:rPr lang="en-US" altLang="zh-CN" sz="2400" baseline="0" dirty="0" smtClean="0"/>
              <a:t> pre-segmented parts </a:t>
            </a:r>
            <a:r>
              <a:rPr lang="en-US" altLang="zh-CN" sz="2400" dirty="0" smtClean="0"/>
              <a:t>are individually matched to the sketch, reducing the problem to one of global, rather than partial matching.</a:t>
            </a:r>
          </a:p>
          <a:p>
            <a:r>
              <a:rPr lang="en-US" altLang="zh-CN" baseline="0" dirty="0" smtClean="0">
                <a:latin typeface="Arial" panose="020B0604020202020204" pitchFamily="34" charset="0"/>
              </a:rPr>
              <a:t>[end]</a:t>
            </a: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80844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Designing such an algorithm presents hard technical challenges.</a:t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Since a pre-segmented (or pre-</a:t>
            </a:r>
            <a:r>
              <a:rPr lang="en-US" altLang="zh-CN" sz="1200" dirty="0" err="1" smtClean="0"/>
              <a:t>labled</a:t>
            </a:r>
            <a:r>
              <a:rPr lang="en-US" altLang="zh-CN" sz="1200" dirty="0" smtClean="0"/>
              <a:t>) database is not available to us,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we must simultaneously identify and extract parts that match sketched strokes, resulting in a potentially infinite search space.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To prune this search space to a manageable size,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we design a strategy to carefully balance between returning all possible matches, and providing an overly narrow set of matches.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Further, the matching scheme must be fast enough so that appropriate candidate parts can be sought interactively.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To address this challenge, we take a projective approach and turn the 3D partial matching problem into a 3D contour-based one.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The 2D contours of all database shapes are segmented into fragments and organized based on fragment similarity, using an efficient data structure.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Given a query sketch, our method can leverage the structure to quickly return all potentially matched parts via contour matching and match propagation.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[end]</a:t>
            </a:r>
          </a:p>
          <a:p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24645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Our paper has two main technical contribution: </a:t>
            </a:r>
          </a:p>
          <a:p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A fast, sketch-based, partial 3D shape matching method based on multi-view projections. </a:t>
            </a:r>
          </a:p>
          <a:p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projections are interlinked by matching fragments across different shapes, based on a novel randomized compound </a:t>
            </a:r>
            <a:r>
              <a:rPr lang="en-US" altLang="zh-CN" baseline="0" dirty="0" smtClean="0">
                <a:latin typeface="Arial" panose="020B0604020202020204" pitchFamily="34" charset="0"/>
              </a:rPr>
              <a:t>k-nearest neighbors</a:t>
            </a: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 graph representation.</a:t>
            </a:r>
          </a:p>
          <a:p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/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A novel customized segmentation method based on a super-face graph. </a:t>
            </a:r>
          </a:p>
          <a:p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method quickly extracts candidate parts conforming to a user’s sketch from a matched shape. </a:t>
            </a:r>
          </a:p>
          <a:p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The extraction employs a coarse-to-fine strategy to progressively refine part boundaries down to the level of individual faces.</a:t>
            </a:r>
          </a:p>
          <a:p>
            <a: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[end]</a:t>
            </a:r>
            <a:br>
              <a:rPr lang="en-US" altLang="zh-CN" sz="120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</a:br>
            <a:endParaRPr lang="en-US" altLang="zh-CN" sz="120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7402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Our work closely relates to the sketch-based shape retrieval techniques.</a:t>
            </a:r>
            <a:r>
              <a:rPr lang="en-US" altLang="zh-CN" sz="1200" baseline="0" dirty="0" smtClean="0"/>
              <a:t>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aseline="0" dirty="0" smtClean="0"/>
              <a:t>As illustrated in the figure, t</a:t>
            </a:r>
            <a:r>
              <a:rPr lang="en-US" altLang="zh-CN" sz="1200" dirty="0" smtClean="0"/>
              <a:t>hese systems assume the parts are pre-generated by automatic segmentation, and hence retrieval reduces to global 2D-to-3D matching.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These systems do not allow the user to generate new parts with novel cuts, or retrieve groups of pre-existing parts with one sketch.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In contrast, our approach supports arbitrary cuts of exemplar shapes, driven by the sketch.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Further, because shapes are not pre-segmented, we must do partial matching from 2D to 3D at interactive rates, which is a significant technical challenge.</a:t>
            </a:r>
          </a:p>
          <a:p>
            <a:r>
              <a:rPr lang="en-US" altLang="zh-CN" dirty="0" smtClean="0">
                <a:latin typeface="Arial" panose="020B0604020202020204" pitchFamily="34" charset="0"/>
              </a:rPr>
              <a:t>[end]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46919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 smtClean="0"/>
              <a:t>Our work falls into the category of shape segmentation.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4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 smtClean="0"/>
              <a:t>As</a:t>
            </a:r>
            <a:r>
              <a:rPr lang="en-US" altLang="zh-CN" sz="1400" baseline="0" dirty="0" smtClean="0"/>
              <a:t> illustrated in the figure,  j</a:t>
            </a:r>
            <a:r>
              <a:rPr lang="en-US" altLang="zh-CN" sz="1400" dirty="0" smtClean="0"/>
              <a:t>oint</a:t>
            </a:r>
            <a:r>
              <a:rPr lang="en-US" altLang="zh-CN" sz="1400" baseline="0" dirty="0" smtClean="0"/>
              <a:t> shape segmentation methods typically </a:t>
            </a:r>
            <a:r>
              <a:rPr lang="en-US" altLang="zh-CN" sz="1400" dirty="0" smtClean="0"/>
              <a:t>assume a pre-segmented and pre-labeled shape database.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4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 smtClean="0"/>
              <a:t>In contrast to</a:t>
            </a:r>
            <a:r>
              <a:rPr lang="en-US" altLang="zh-CN" sz="1400" baseline="0" dirty="0" smtClean="0"/>
              <a:t> these methods</a:t>
            </a:r>
            <a:r>
              <a:rPr lang="en-US" altLang="zh-CN" sz="1400" dirty="0" smtClean="0"/>
              <a:t>, the</a:t>
            </a:r>
            <a:r>
              <a:rPr lang="en-US" altLang="zh-CN" sz="1400" baseline="0" dirty="0" smtClean="0"/>
              <a:t> shape segmentation method we develop </a:t>
            </a:r>
            <a:r>
              <a:rPr lang="en-US" altLang="zh-CN" sz="1400" dirty="0" smtClean="0"/>
              <a:t>does not assume a pre-segmented and pre-labeled shape database.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 smtClean="0"/>
              <a:t>Instead, we retrieve and segment shapes in real time based on a user sketch.</a:t>
            </a:r>
            <a:r>
              <a:rPr lang="en-US" altLang="zh-CN" sz="1400" baseline="0" dirty="0" smtClean="0"/>
              <a:t> A</a:t>
            </a:r>
            <a:r>
              <a:rPr lang="en-US" altLang="zh-CN" sz="1400" dirty="0" smtClean="0"/>
              <a:t>n on-the-fly and contour-aware segmentation method is required.</a:t>
            </a:r>
          </a:p>
          <a:p>
            <a:pPr marL="0" indent="0">
              <a:buNone/>
            </a:pPr>
            <a:r>
              <a:rPr lang="en-US" altLang="zh-CN" sz="1400" dirty="0" smtClean="0"/>
              <a:t>[end]</a:t>
            </a:r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C20344-8BE7-4E0A-A10D-899A580B637B}" type="slidenum">
              <a:rPr lang="en-US" altLang="zh-CN"/>
              <a:pPr eaLnBrk="1" hangingPunct="1"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81125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927100"/>
            <a:ext cx="8991600" cy="4495800"/>
            <a:chOff x="0" y="584"/>
            <a:chExt cx="5664" cy="2832"/>
          </a:xfrm>
        </p:grpSpPr>
        <p:sp>
          <p:nvSpPr>
            <p:cNvPr id="5" name="AutoShape 3"/>
            <p:cNvSpPr>
              <a:spLocks noChangeArrowheads="1"/>
            </p:cNvSpPr>
            <p:nvPr userDrawn="1"/>
          </p:nvSpPr>
          <p:spPr bwMode="auto">
            <a:xfrm>
              <a:off x="432" y="1304"/>
              <a:ext cx="4656" cy="2112"/>
            </a:xfrm>
            <a:prstGeom prst="roundRect">
              <a:avLst>
                <a:gd name="adj" fmla="val 16667"/>
              </a:avLst>
            </a:prstGeom>
            <a:noFill/>
            <a:ln w="5080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 userDrawn="1"/>
          </p:nvSpPr>
          <p:spPr bwMode="blackWhite">
            <a:xfrm>
              <a:off x="144" y="584"/>
              <a:ext cx="4512" cy="624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7" name="AutoShape 5"/>
            <p:cNvSpPr>
              <a:spLocks noChangeArrowheads="1"/>
            </p:cNvSpPr>
            <p:nvPr userDrawn="1"/>
          </p:nvSpPr>
          <p:spPr bwMode="blackWhite">
            <a:xfrm>
              <a:off x="0" y="872"/>
              <a:ext cx="5664" cy="1152"/>
            </a:xfrm>
            <a:custGeom>
              <a:avLst/>
              <a:gdLst>
                <a:gd name="T0" fmla="*/ 0 w 4917"/>
                <a:gd name="T1" fmla="*/ 0 h 1000"/>
                <a:gd name="T2" fmla="*/ 7164184 w 4917"/>
                <a:gd name="T3" fmla="*/ 0 h 1000"/>
                <a:gd name="T4" fmla="*/ 7975271 w 4917"/>
                <a:gd name="T5" fmla="*/ 165588 h 1000"/>
                <a:gd name="T6" fmla="*/ 7164184 w 4917"/>
                <a:gd name="T7" fmla="*/ 330555 h 1000"/>
                <a:gd name="T8" fmla="*/ 0 w 4917"/>
                <a:gd name="T9" fmla="*/ 330622 h 10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917"/>
                <a:gd name="T16" fmla="*/ 0 h 1000"/>
                <a:gd name="T17" fmla="*/ 2459 w 4917"/>
                <a:gd name="T18" fmla="*/ 1000 h 100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917" h="1000">
                  <a:moveTo>
                    <a:pt x="0" y="0"/>
                  </a:moveTo>
                  <a:lnTo>
                    <a:pt x="4417" y="0"/>
                  </a:lnTo>
                  <a:cubicBezTo>
                    <a:pt x="4693" y="0"/>
                    <a:pt x="4917" y="223"/>
                    <a:pt x="4917" y="500"/>
                  </a:cubicBezTo>
                  <a:cubicBezTo>
                    <a:pt x="4917" y="776"/>
                    <a:pt x="4693" y="999"/>
                    <a:pt x="4417" y="999"/>
                  </a:cubicBezTo>
                  <a:lnTo>
                    <a:pt x="0" y="1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" name="Line 6"/>
            <p:cNvSpPr>
              <a:spLocks noChangeShapeType="1"/>
            </p:cNvSpPr>
            <p:nvPr userDrawn="1"/>
          </p:nvSpPr>
          <p:spPr bwMode="auto">
            <a:xfrm>
              <a:off x="0" y="1928"/>
              <a:ext cx="5232" cy="0"/>
            </a:xfrm>
            <a:prstGeom prst="line">
              <a:avLst/>
            </a:prstGeom>
            <a:noFill/>
            <a:ln w="508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9879" name="Rectangle 7"/>
          <p:cNvSpPr>
            <a:spLocks noGrp="1" noChangeArrowheads="1"/>
          </p:cNvSpPr>
          <p:nvPr>
            <p:ph type="ctrTitle"/>
          </p:nvPr>
        </p:nvSpPr>
        <p:spPr>
          <a:xfrm>
            <a:off x="228600" y="1427163"/>
            <a:ext cx="8077200" cy="1609725"/>
          </a:xfrm>
        </p:spPr>
        <p:txBody>
          <a:bodyPr/>
          <a:lstStyle>
            <a:lvl1pPr>
              <a:defRPr sz="4600"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79880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441700"/>
            <a:ext cx="6629400" cy="16764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7148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" name="Rectangle 10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53163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2133600" cy="471488"/>
          </a:xfrm>
        </p:spPr>
        <p:txBody>
          <a:bodyPr/>
          <a:lstStyle>
            <a:lvl1pPr>
              <a:defRPr/>
            </a:lvl1pPr>
          </a:lstStyle>
          <a:p>
            <a:fld id="{4DD4878A-3C90-4DB8-A7D1-F8F8FD5AB00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15099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3D0B5B6-3747-421D-B110-49F513E5303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7764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450013" y="228600"/>
            <a:ext cx="2084387" cy="5791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95263" y="228600"/>
            <a:ext cx="6102350" cy="5791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849595E-DBFA-4314-AC60-BCE4B52F71C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1143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14619A-555D-44E7-AD6C-ACBF969FD40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6540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518A78-8CBF-405B-AEBF-E80A9C2A30A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70606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38862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862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84265D-A971-4399-9B5B-0CAB42B1D48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50666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7E99CC-CE81-4248-9EF0-54524154F05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42319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117E36-5222-4EE3-AB93-8F646DBD196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19862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2FE105-44B7-42A7-8105-B56E285CA1A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5252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9616E2-0F96-40D6-A344-EDD85794DA2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54300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8"/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0"/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282B750-E81A-4F91-92AA-573CAA8937A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854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4"/>
          <p:cNvSpPr>
            <a:spLocks noChangeArrowheads="1"/>
          </p:cNvSpPr>
          <p:nvPr/>
        </p:nvSpPr>
        <p:spPr bwMode="blackWhite">
          <a:xfrm>
            <a:off x="0" y="152400"/>
            <a:ext cx="8534400" cy="1219200"/>
          </a:xfrm>
          <a:custGeom>
            <a:avLst/>
            <a:gdLst>
              <a:gd name="T0" fmla="*/ 0 w 7000"/>
              <a:gd name="T1" fmla="*/ 0 h 1000"/>
              <a:gd name="T2" fmla="*/ 2147483647 w 7000"/>
              <a:gd name="T3" fmla="*/ 0 h 1000"/>
              <a:gd name="T4" fmla="*/ 2147483647 w 7000"/>
              <a:gd name="T5" fmla="*/ 2147483647 h 1000"/>
              <a:gd name="T6" fmla="*/ 2147483647 w 7000"/>
              <a:gd name="T7" fmla="*/ 2147483647 h 1000"/>
              <a:gd name="T8" fmla="*/ 0 w 7000"/>
              <a:gd name="T9" fmla="*/ 2147483647 h 1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000"/>
              <a:gd name="T16" fmla="*/ 0 h 1000"/>
              <a:gd name="T17" fmla="*/ 3500 w 7000"/>
              <a:gd name="T18" fmla="*/ 1000 h 1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000" h="1000">
                <a:moveTo>
                  <a:pt x="0" y="0"/>
                </a:moveTo>
                <a:lnTo>
                  <a:pt x="6500" y="0"/>
                </a:lnTo>
                <a:cubicBezTo>
                  <a:pt x="6776" y="0"/>
                  <a:pt x="7000" y="223"/>
                  <a:pt x="7000" y="500"/>
                </a:cubicBezTo>
                <a:cubicBezTo>
                  <a:pt x="7000" y="776"/>
                  <a:pt x="6776" y="999"/>
                  <a:pt x="6500" y="999"/>
                </a:cubicBezTo>
                <a:lnTo>
                  <a:pt x="0" y="1000"/>
                </a:lnTo>
                <a:lnTo>
                  <a:pt x="0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7" name="Line 5"/>
          <p:cNvSpPr>
            <a:spLocks noChangeShapeType="1"/>
          </p:cNvSpPr>
          <p:nvPr/>
        </p:nvSpPr>
        <p:spPr bwMode="auto">
          <a:xfrm>
            <a:off x="0" y="1219200"/>
            <a:ext cx="80772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8" name="Rectangle 6"/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195263" y="228600"/>
            <a:ext cx="8015287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9" name="Rectangle 7"/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609600" y="1600200"/>
            <a:ext cx="79248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78856" name="Rectangle 8"/>
          <p:cNvSpPr>
            <a:spLocks noGrp="1" noChangeArrowheads="1"/>
          </p:cNvSpPr>
          <p:nvPr userDrawn="1"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8857" name="Rectangle 9"/>
          <p:cNvSpPr>
            <a:spLocks noGrp="1" noChangeArrowheads="1"/>
          </p:cNvSpPr>
          <p:nvPr userDrawn="1"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8858" name="Rectangle 10"/>
          <p:cNvSpPr>
            <a:spLocks noGrp="1" noChangeArrowheads="1"/>
          </p:cNvSpPr>
          <p:nvPr userDrawn="1"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 Black" panose="020B0A04020102020204" pitchFamily="34" charset="0"/>
              </a:defRPr>
            </a:lvl1pPr>
          </a:lstStyle>
          <a:p>
            <a:fld id="{05F39147-3C88-4196-B8F5-FC49BBC4499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21" r:id="rId1"/>
    <p:sldLayoutId id="2147484311" r:id="rId2"/>
    <p:sldLayoutId id="2147484312" r:id="rId3"/>
    <p:sldLayoutId id="2147484313" r:id="rId4"/>
    <p:sldLayoutId id="2147484314" r:id="rId5"/>
    <p:sldLayoutId id="2147484315" r:id="rId6"/>
    <p:sldLayoutId id="2147484316" r:id="rId7"/>
    <p:sldLayoutId id="2147484317" r:id="rId8"/>
    <p:sldLayoutId id="2147484318" r:id="rId9"/>
    <p:sldLayoutId id="2147484319" r:id="rId10"/>
    <p:sldLayoutId id="2147484320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l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SzPct val="40000"/>
        <a:buFont typeface="Wingdings" pitchFamily="2" charset="2"/>
        <a:buChar char="l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wmf"/><Relationship Id="rId3" Type="http://schemas.openxmlformats.org/officeDocument/2006/relationships/notesSlide" Target="../notesSlides/notesSlide18.xml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4.PNG"/><Relationship Id="rId5" Type="http://schemas.openxmlformats.org/officeDocument/2006/relationships/image" Target="../media/image21.wmf"/><Relationship Id="rId10" Type="http://schemas.openxmlformats.org/officeDocument/2006/relationships/image" Target="../media/image23.wmf"/><Relationship Id="rId4" Type="http://schemas.openxmlformats.org/officeDocument/2006/relationships/oleObject" Target="../embeddings/oleObject10.bin"/><Relationship Id="rId9" Type="http://schemas.openxmlformats.org/officeDocument/2006/relationships/oleObject" Target="../embeddings/oleObject12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wmf"/><Relationship Id="rId3" Type="http://schemas.openxmlformats.org/officeDocument/2006/relationships/notesSlide" Target="../notesSlides/notesSlide19.xml"/><Relationship Id="rId7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6.png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3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28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6.bin"/><Relationship Id="rId5" Type="http://schemas.openxmlformats.org/officeDocument/2006/relationships/image" Target="../media/image27.wmf"/><Relationship Id="rId4" Type="http://schemas.openxmlformats.org/officeDocument/2006/relationships/oleObject" Target="../embeddings/oleObject15.bin"/><Relationship Id="rId9" Type="http://schemas.openxmlformats.org/officeDocument/2006/relationships/image" Target="../media/image29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13" Type="http://schemas.openxmlformats.org/officeDocument/2006/relationships/image" Target="../media/image8.png"/><Relationship Id="rId3" Type="http://schemas.openxmlformats.org/officeDocument/2006/relationships/notesSlide" Target="../notesSlides/notesSlide3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5.wmf"/><Relationship Id="rId4" Type="http://schemas.openxmlformats.org/officeDocument/2006/relationships/image" Target="../media/image7.png"/><Relationship Id="rId9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13" Type="http://schemas.openxmlformats.org/officeDocument/2006/relationships/image" Target="../media/image8.png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6.bin"/><Relationship Id="rId12" Type="http://schemas.openxmlformats.org/officeDocument/2006/relationships/image" Target="../media/image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wmf"/><Relationship Id="rId11" Type="http://schemas.openxmlformats.org/officeDocument/2006/relationships/oleObject" Target="../embeddings/oleObject8.bin"/><Relationship Id="rId5" Type="http://schemas.openxmlformats.org/officeDocument/2006/relationships/oleObject" Target="../embeddings/oleObject5.bin"/><Relationship Id="rId10" Type="http://schemas.openxmlformats.org/officeDocument/2006/relationships/image" Target="../media/image5.wmf"/><Relationship Id="rId4" Type="http://schemas.openxmlformats.org/officeDocument/2006/relationships/image" Target="../media/image7.png"/><Relationship Id="rId9" Type="http://schemas.openxmlformats.org/officeDocument/2006/relationships/oleObject" Target="../embeddings/oleObject7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 eaLnBrk="1" hangingPunct="1"/>
            <a:r>
              <a:rPr lang="en-US" altLang="zh-CN" sz="3400" dirty="0" err="1" smtClean="0"/>
              <a:t>CustomCut</a:t>
            </a:r>
            <a:r>
              <a:rPr lang="en-US" altLang="zh-CN" sz="3400" dirty="0" smtClean="0"/>
              <a:t>: </a:t>
            </a:r>
            <a:r>
              <a:rPr lang="en-US" altLang="zh-CN" sz="3400" dirty="0"/>
              <a:t>On-demand Extraction of Customized 3D Parts with 2D Sketches</a:t>
            </a:r>
            <a:endParaRPr lang="en-US" altLang="zh-CN" sz="3400" dirty="0" smtClean="0"/>
          </a:p>
        </p:txBody>
      </p:sp>
      <p:sp>
        <p:nvSpPr>
          <p:cNvPr id="3077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3DA6CCA-15A5-47AA-AEAE-4B458CE112DD}" type="slidenum">
              <a:rPr lang="en-US" altLang="zh-CN">
                <a:latin typeface="Arial Black" panose="020B0A04020102020204" pitchFamily="34" charset="0"/>
              </a:rPr>
              <a:pPr eaLnBrk="1" hangingPunct="1"/>
              <a:t>1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6" name="副标题 1"/>
          <p:cNvSpPr txBox="1">
            <a:spLocks/>
          </p:cNvSpPr>
          <p:nvPr/>
        </p:nvSpPr>
        <p:spPr bwMode="auto">
          <a:xfrm>
            <a:off x="228600" y="931863"/>
            <a:ext cx="7620000" cy="369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defRPr/>
            </a:pPr>
            <a:r>
              <a:rPr lang="en-US" altLang="zh-CN" sz="2000" dirty="0" smtClean="0"/>
              <a:t>Symposium </a:t>
            </a:r>
            <a:r>
              <a:rPr lang="en-US" altLang="zh-CN" sz="2000" dirty="0"/>
              <a:t>on Geometry Processing 2016</a:t>
            </a:r>
          </a:p>
          <a:p>
            <a:pPr eaLnBrk="1" hangingPunct="1">
              <a:defRPr/>
            </a:pPr>
            <a:endParaRPr lang="zh-CN" altLang="en-US" sz="2000" kern="0" dirty="0" smtClean="0"/>
          </a:p>
        </p:txBody>
      </p:sp>
      <p:sp>
        <p:nvSpPr>
          <p:cNvPr id="2" name="副标题 1"/>
          <p:cNvSpPr>
            <a:spLocks noGrp="1"/>
          </p:cNvSpPr>
          <p:nvPr>
            <p:ph type="subTitle" idx="1"/>
          </p:nvPr>
        </p:nvSpPr>
        <p:spPr>
          <a:xfrm>
            <a:off x="914400" y="3352800"/>
            <a:ext cx="7010400" cy="1981200"/>
          </a:xfrm>
        </p:spPr>
        <p:txBody>
          <a:bodyPr/>
          <a:lstStyle/>
          <a:p>
            <a:r>
              <a:rPr lang="en-US" altLang="zh-CN" sz="1900" dirty="0" err="1"/>
              <a:t>Xuekun</a:t>
            </a:r>
            <a:r>
              <a:rPr lang="en-US" altLang="zh-CN" sz="1900" dirty="0"/>
              <a:t> Guo</a:t>
            </a:r>
            <a:r>
              <a:rPr lang="en-US" altLang="zh-CN" sz="1900" baseline="30000" dirty="0"/>
              <a:t>1</a:t>
            </a:r>
            <a:r>
              <a:rPr lang="en-US" altLang="zh-CN" sz="1900" dirty="0"/>
              <a:t>, </a:t>
            </a:r>
            <a:r>
              <a:rPr lang="en-US" altLang="zh-CN" sz="1900" dirty="0" smtClean="0"/>
              <a:t> </a:t>
            </a:r>
            <a:r>
              <a:rPr lang="en-US" altLang="zh-CN" sz="1900" dirty="0" err="1" smtClean="0"/>
              <a:t>Juncong</a:t>
            </a:r>
            <a:r>
              <a:rPr lang="en-US" altLang="zh-CN" sz="1900" dirty="0" smtClean="0"/>
              <a:t> </a:t>
            </a:r>
            <a:r>
              <a:rPr lang="en-US" altLang="zh-CN" sz="1900" dirty="0"/>
              <a:t>Lin</a:t>
            </a:r>
            <a:r>
              <a:rPr lang="en-US" altLang="zh-CN" sz="1900" baseline="30000" dirty="0"/>
              <a:t>2</a:t>
            </a:r>
            <a:r>
              <a:rPr lang="en-US" altLang="zh-CN" sz="1900" dirty="0"/>
              <a:t>, </a:t>
            </a:r>
            <a:r>
              <a:rPr lang="en-US" altLang="zh-CN" sz="1900" dirty="0" smtClean="0"/>
              <a:t> Kai </a:t>
            </a:r>
            <a:r>
              <a:rPr lang="en-US" altLang="zh-CN" sz="1900" dirty="0"/>
              <a:t>Xu</a:t>
            </a:r>
            <a:r>
              <a:rPr lang="en-US" altLang="zh-CN" sz="1900" baseline="30000" dirty="0"/>
              <a:t>3</a:t>
            </a:r>
            <a:r>
              <a:rPr lang="en-US" altLang="zh-CN" sz="1900" dirty="0"/>
              <a:t>, </a:t>
            </a:r>
            <a:r>
              <a:rPr lang="en-US" altLang="zh-CN" sz="1900" dirty="0" smtClean="0"/>
              <a:t> Siddhartha</a:t>
            </a:r>
            <a:r>
              <a:rPr lang="zh-CN" altLang="en-US" sz="1900" dirty="0" smtClean="0"/>
              <a:t> </a:t>
            </a:r>
            <a:r>
              <a:rPr lang="en-US" altLang="zh-CN" sz="1900" dirty="0"/>
              <a:t>Chaudhuri</a:t>
            </a:r>
            <a:r>
              <a:rPr lang="en-US" altLang="zh-CN" sz="1900" baseline="30000" dirty="0"/>
              <a:t>4</a:t>
            </a:r>
            <a:r>
              <a:rPr lang="en-US" altLang="zh-CN" sz="1900" dirty="0"/>
              <a:t>, </a:t>
            </a:r>
            <a:r>
              <a:rPr lang="en-US" altLang="zh-CN" sz="1900" dirty="0" err="1"/>
              <a:t>Xiaogang</a:t>
            </a:r>
            <a:r>
              <a:rPr lang="en-US" altLang="zh-CN" sz="1900" dirty="0"/>
              <a:t> Jin</a:t>
            </a:r>
            <a:r>
              <a:rPr lang="en-US" altLang="zh-CN" sz="1900" baseline="30000" dirty="0"/>
              <a:t>1</a:t>
            </a:r>
          </a:p>
          <a:p>
            <a:endParaRPr lang="en-US" altLang="zh-CN" sz="1400" baseline="30000" dirty="0"/>
          </a:p>
          <a:p>
            <a:r>
              <a:rPr lang="en-US" altLang="zh-CN" sz="1600" baseline="30000" dirty="0"/>
              <a:t>1</a:t>
            </a:r>
            <a:r>
              <a:rPr lang="en-US" altLang="zh-CN" sz="1600" dirty="0"/>
              <a:t>State Key Lab of CAD&amp;CG, Zhejiang </a:t>
            </a:r>
            <a:r>
              <a:rPr lang="en-US" altLang="zh-CN" sz="1600" dirty="0" smtClean="0"/>
              <a:t>University, China</a:t>
            </a:r>
            <a:endParaRPr lang="en-US" altLang="zh-CN" sz="1600" dirty="0"/>
          </a:p>
          <a:p>
            <a:r>
              <a:rPr lang="en-US" altLang="zh-CN" sz="1600" baseline="30000" dirty="0"/>
              <a:t>2</a:t>
            </a:r>
            <a:r>
              <a:rPr lang="en-US" altLang="zh-CN" sz="1600" dirty="0"/>
              <a:t>Software School of Xiamen </a:t>
            </a:r>
            <a:r>
              <a:rPr lang="en-US" altLang="zh-CN" sz="1600" dirty="0" smtClean="0"/>
              <a:t>University, </a:t>
            </a:r>
            <a:r>
              <a:rPr lang="en-US" altLang="zh-CN" sz="1600" dirty="0"/>
              <a:t>China</a:t>
            </a:r>
            <a:endParaRPr lang="en-US" altLang="zh-CN" sz="1600" dirty="0"/>
          </a:p>
          <a:p>
            <a:r>
              <a:rPr lang="en-US" altLang="zh-CN" sz="1600" baseline="30000" dirty="0"/>
              <a:t>3</a:t>
            </a:r>
            <a:r>
              <a:rPr lang="en-US" altLang="zh-CN" sz="1600" dirty="0"/>
              <a:t>National University of Defense </a:t>
            </a:r>
            <a:r>
              <a:rPr lang="en-US" altLang="zh-CN" sz="1600" dirty="0"/>
              <a:t>Technology, </a:t>
            </a:r>
            <a:r>
              <a:rPr lang="en-US" altLang="zh-CN" sz="1600" dirty="0" smtClean="0"/>
              <a:t>China</a:t>
            </a:r>
            <a:endParaRPr lang="en-US" altLang="zh-CN" sz="1600" dirty="0"/>
          </a:p>
          <a:p>
            <a:r>
              <a:rPr lang="en-US" altLang="zh-CN" sz="1600" baseline="30000" dirty="0"/>
              <a:t>4</a:t>
            </a:r>
            <a:r>
              <a:rPr lang="en-US" altLang="zh-CN" sz="1600" dirty="0"/>
              <a:t>Indian Institute of Technology </a:t>
            </a:r>
            <a:r>
              <a:rPr lang="en-US" altLang="zh-CN" sz="1600" dirty="0"/>
              <a:t>Bombay, </a:t>
            </a:r>
            <a:r>
              <a:rPr lang="en-US" altLang="zh-CN" sz="1600" dirty="0" smtClean="0"/>
              <a:t>India</a:t>
            </a:r>
            <a:endParaRPr lang="en-US" altLang="zh-CN" sz="1400" baseline="30000" dirty="0" smtClean="0"/>
          </a:p>
        </p:txBody>
      </p:sp>
    </p:spTree>
  </p:cSld>
  <p:clrMapOvr>
    <a:masterClrMapping/>
  </p:clrMapOvr>
  <p:transition spd="slow" advTm="14371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Related</a:t>
            </a:r>
            <a:r>
              <a:rPr lang="en-US" altLang="zh-CN" sz="3200" dirty="0" smtClean="0"/>
              <a:t> </a:t>
            </a:r>
            <a:r>
              <a:rPr lang="en-US" altLang="zh-CN" sz="4400" dirty="0" smtClean="0"/>
              <a:t>work</a:t>
            </a:r>
            <a:endParaRPr lang="zh-CN" altLang="en-US" sz="4400" dirty="0" smtClean="0"/>
          </a:p>
        </p:txBody>
      </p:sp>
      <p:sp>
        <p:nvSpPr>
          <p:cNvPr id="4099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457200"/>
          </a:xfrm>
        </p:spPr>
        <p:txBody>
          <a:bodyPr/>
          <a:lstStyle/>
          <a:p>
            <a:r>
              <a:rPr lang="en-US" altLang="zh-CN" sz="2400" dirty="0"/>
              <a:t>S</a:t>
            </a:r>
            <a:r>
              <a:rPr lang="en-US" altLang="zh-CN" sz="2400" dirty="0" smtClean="0"/>
              <a:t>ketch-based </a:t>
            </a:r>
            <a:r>
              <a:rPr lang="en-US" altLang="zh-CN" sz="2400" dirty="0"/>
              <a:t>mesh </a:t>
            </a:r>
            <a:r>
              <a:rPr lang="en-US" altLang="zh-CN" sz="2400" dirty="0" smtClean="0"/>
              <a:t>cutting. </a:t>
            </a:r>
            <a:r>
              <a:rPr lang="en-US" altLang="zh-CN" sz="1800" dirty="0" smtClean="0"/>
              <a:t>[FML12]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 smtClean="0"/>
          </a:p>
          <a:p>
            <a:pPr marL="0" indent="0">
              <a:buNone/>
            </a:pPr>
            <a:endParaRPr lang="en-US" altLang="zh-CN" sz="2400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10</a:t>
            </a:fld>
            <a:endParaRPr lang="en-US" altLang="zh-CN">
              <a:latin typeface="Arial Black" panose="020B0A040201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640444"/>
            <a:ext cx="7204141" cy="2266121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 bwMode="auto">
          <a:xfrm>
            <a:off x="757084" y="5151167"/>
            <a:ext cx="7772400" cy="4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sz="1800" dirty="0"/>
              <a:t>Different </a:t>
            </a:r>
            <a:r>
              <a:rPr lang="en-US" altLang="zh-CN" sz="1800" dirty="0" smtClean="0"/>
              <a:t>user interfaces </a:t>
            </a:r>
            <a:r>
              <a:rPr lang="en-US" altLang="zh-CN" sz="1800" dirty="0"/>
              <a:t>of various sketch-based mesh cutting </a:t>
            </a:r>
            <a:r>
              <a:rPr lang="en-US" altLang="zh-CN" sz="1800" dirty="0" smtClean="0"/>
              <a:t>algorithms.</a:t>
            </a:r>
            <a:endParaRPr lang="zh-CN" altLang="en-US" sz="1800" kern="0" dirty="0" smtClean="0"/>
          </a:p>
        </p:txBody>
      </p:sp>
    </p:spTree>
    <p:extLst>
      <p:ext uri="{BB962C8B-B14F-4D97-AF65-F5344CB8AC3E}">
        <p14:creationId xmlns:p14="http://schemas.microsoft.com/office/powerpoint/2010/main" val="2501123821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Overview</a:t>
            </a:r>
            <a:endParaRPr lang="zh-CN" altLang="en-US" sz="44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11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515845" y="3505200"/>
            <a:ext cx="7924800" cy="2667000"/>
          </a:xfrm>
        </p:spPr>
        <p:txBody>
          <a:bodyPr/>
          <a:lstStyle/>
          <a:p>
            <a:r>
              <a:rPr lang="en-US" altLang="zh-CN" sz="2400" dirty="0" smtClean="0"/>
              <a:t>Offline phase.</a:t>
            </a: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1600" dirty="0" smtClean="0"/>
              <a:t>Organize shape contours into compound k-nearest neighbors graph (RC-</a:t>
            </a:r>
            <a:r>
              <a:rPr lang="en-US" altLang="zh-CN" sz="1600" dirty="0" err="1" smtClean="0"/>
              <a:t>kNNG</a:t>
            </a:r>
            <a:r>
              <a:rPr lang="en-US" altLang="zh-CN" sz="1600" dirty="0" smtClean="0"/>
              <a:t>). </a:t>
            </a:r>
          </a:p>
          <a:p>
            <a:pPr marL="0" indent="0">
              <a:buNone/>
            </a:pPr>
            <a:r>
              <a:rPr lang="en-US" altLang="zh-CN" sz="1600" dirty="0" smtClean="0"/>
              <a:t>       --&gt; for fast 2D-3D shape partial matching.</a:t>
            </a: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1600" dirty="0" smtClean="0"/>
              <a:t>Extract the super-face graph (SFG) for each database shape.</a:t>
            </a:r>
          </a:p>
          <a:p>
            <a:pPr marL="0" indent="0">
              <a:buNone/>
            </a:pPr>
            <a:r>
              <a:rPr lang="en-US" altLang="zh-CN" sz="1600" dirty="0"/>
              <a:t> </a:t>
            </a:r>
            <a:r>
              <a:rPr lang="en-US" altLang="zh-CN" sz="1600" dirty="0" smtClean="0"/>
              <a:t>     --&gt; for fast contour-driven 3D part extraction.</a:t>
            </a:r>
            <a:endParaRPr lang="en-US" altLang="zh-CN" sz="1600" dirty="0"/>
          </a:p>
          <a:p>
            <a:pPr>
              <a:spcBef>
                <a:spcPts val="700"/>
              </a:spcBef>
            </a:pPr>
            <a:r>
              <a:rPr lang="en-US" altLang="zh-CN" sz="2400" dirty="0" smtClean="0"/>
              <a:t>Online phase.</a:t>
            </a:r>
          </a:p>
          <a:p>
            <a:pPr marL="0" indent="0">
              <a:buNone/>
            </a:pPr>
            <a:r>
              <a:rPr lang="en-US" altLang="zh-CN" sz="1600" dirty="0"/>
              <a:t>The input sketch is used to retrieve partially matching shapes (via the RC-</a:t>
            </a:r>
            <a:r>
              <a:rPr lang="en-US" altLang="zh-CN" sz="1600" dirty="0" err="1"/>
              <a:t>kNNG</a:t>
            </a:r>
            <a:r>
              <a:rPr lang="en-US" altLang="zh-CN" sz="1600" dirty="0"/>
              <a:t>) and </a:t>
            </a:r>
            <a:r>
              <a:rPr lang="en-US" altLang="zh-CN" sz="1600" dirty="0" smtClean="0"/>
              <a:t>extract candidate parts (</a:t>
            </a:r>
            <a:r>
              <a:rPr lang="en-US" altLang="zh-CN" sz="1600" dirty="0"/>
              <a:t>via the SFG</a:t>
            </a:r>
            <a:r>
              <a:rPr lang="en-US" altLang="zh-CN" sz="1600" dirty="0" smtClean="0"/>
              <a:t>) from these shapes.</a:t>
            </a:r>
            <a:endParaRPr lang="zh-CN" altLang="en-US" sz="1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68675"/>
            <a:ext cx="8059645" cy="165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57319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Data structure for fast partial matching</a:t>
            </a:r>
            <a:endParaRPr lang="zh-CN" altLang="en-US" sz="36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12</a:t>
            </a:fld>
            <a:endParaRPr lang="en-US" altLang="zh-CN">
              <a:latin typeface="Arial Black" panose="020B0A040201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524000"/>
            <a:ext cx="5486400" cy="307121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80060" y="5054263"/>
            <a:ext cx="3406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altLang="zh-CN" sz="2400" dirty="0" smtClean="0"/>
              <a:t>2D-3D partial matching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4572000" y="4800600"/>
            <a:ext cx="3581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altLang="zh-CN" sz="2000" dirty="0" smtClean="0"/>
              <a:t>2D matching between the sketch and a section of one of these exemplar contours</a:t>
            </a:r>
            <a:endParaRPr lang="zh-CN" altLang="en-US" sz="2000" dirty="0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3810000" y="5282863"/>
            <a:ext cx="609600" cy="459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201899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Data structure for fast partial matching</a:t>
            </a:r>
            <a:endParaRPr lang="zh-CN" altLang="en-US" sz="36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13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81000" y="1600200"/>
            <a:ext cx="8077200" cy="914400"/>
          </a:xfrm>
        </p:spPr>
        <p:txBody>
          <a:bodyPr/>
          <a:lstStyle/>
          <a:p>
            <a:r>
              <a:rPr lang="en-US" altLang="zh-CN" sz="2400" dirty="0"/>
              <a:t>T</a:t>
            </a:r>
            <a:r>
              <a:rPr lang="en-US" altLang="zh-CN" sz="2400" dirty="0" smtClean="0"/>
              <a:t>he Randomized Compound k-Nearest Neighbors Graph (RC-</a:t>
            </a:r>
            <a:r>
              <a:rPr lang="en-US" altLang="zh-CN" sz="2400" dirty="0" err="1" smtClean="0"/>
              <a:t>kNNG</a:t>
            </a:r>
            <a:r>
              <a:rPr lang="en-US" altLang="zh-CN" sz="2400" dirty="0" smtClean="0"/>
              <a:t>)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559" y="2819400"/>
            <a:ext cx="4372641" cy="23622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6750" y="5486400"/>
            <a:ext cx="75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A </a:t>
            </a:r>
            <a:r>
              <a:rPr lang="en-US" altLang="zh-CN" b="1" dirty="0"/>
              <a:t>contour to be connected to several different sets of k neighbors. </a:t>
            </a:r>
            <a:endParaRPr lang="en-US" altLang="zh-CN" b="1" dirty="0" smtClean="0"/>
          </a:p>
        </p:txBody>
      </p:sp>
    </p:spTree>
    <p:extLst>
      <p:ext uri="{BB962C8B-B14F-4D97-AF65-F5344CB8AC3E}">
        <p14:creationId xmlns:p14="http://schemas.microsoft.com/office/powerpoint/2010/main" val="242716029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400" dirty="0"/>
              <a:t>Data </a:t>
            </a:r>
            <a:r>
              <a:rPr lang="en-US" altLang="zh-CN" sz="3400" dirty="0" smtClean="0"/>
              <a:t>Structure </a:t>
            </a:r>
            <a:r>
              <a:rPr lang="en-US" altLang="zh-CN" sz="3400" dirty="0"/>
              <a:t>for </a:t>
            </a:r>
            <a:r>
              <a:rPr lang="en-US" altLang="zh-CN" sz="3400" dirty="0" smtClean="0"/>
              <a:t>Fast </a:t>
            </a:r>
            <a:r>
              <a:rPr lang="en-US" altLang="zh-CN" sz="3400" dirty="0"/>
              <a:t>P</a:t>
            </a:r>
            <a:r>
              <a:rPr lang="en-US" altLang="zh-CN" sz="3400" dirty="0" smtClean="0"/>
              <a:t>artial </a:t>
            </a:r>
            <a:r>
              <a:rPr lang="en-US" altLang="zh-CN" sz="3400" dirty="0"/>
              <a:t>M</a:t>
            </a:r>
            <a:r>
              <a:rPr lang="en-US" altLang="zh-CN" sz="3400" dirty="0" smtClean="0"/>
              <a:t>atching</a:t>
            </a:r>
            <a:endParaRPr lang="zh-CN" altLang="en-US" sz="34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14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533400"/>
          </a:xfrm>
        </p:spPr>
        <p:txBody>
          <a:bodyPr/>
          <a:lstStyle/>
          <a:p>
            <a:r>
              <a:rPr lang="en-US" altLang="zh-CN" sz="2400" dirty="0" smtClean="0"/>
              <a:t>Construction of the RC-</a:t>
            </a:r>
            <a:r>
              <a:rPr lang="en-US" altLang="zh-CN" sz="2400" dirty="0" err="1" smtClean="0"/>
              <a:t>kNNG</a:t>
            </a:r>
            <a:endParaRPr lang="en-US" altLang="zh-CN" sz="2400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49" y="2869921"/>
            <a:ext cx="7476601" cy="227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73143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 smtClean="0">
                <a:solidFill>
                  <a:schemeClr val="bg1"/>
                </a:solidFill>
              </a:rPr>
              <a:t>Candidate Shape Retrieval</a:t>
            </a:r>
            <a:endParaRPr lang="zh-CN" altLang="en-US" sz="3600" dirty="0" smtClean="0">
              <a:solidFill>
                <a:schemeClr val="bg1"/>
              </a:solidFill>
            </a:endParaRPr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15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1905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sz="2200" dirty="0" smtClean="0"/>
              <a:t>Compare the query contour to all seed sections in the RC-</a:t>
            </a:r>
            <a:r>
              <a:rPr lang="en-US" altLang="zh-CN" sz="2200" dirty="0" err="1" smtClean="0"/>
              <a:t>kNNG</a:t>
            </a:r>
            <a:r>
              <a:rPr lang="en-US" altLang="zh-CN" sz="2200" dirty="0" smtClean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200" dirty="0" smtClean="0"/>
              <a:t>Traverse the graph in a best-first manner.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200" dirty="0" smtClean="0"/>
              <a:t>We continue until we have enough matching sections.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4114800"/>
            <a:ext cx="3980623" cy="1460500"/>
          </a:xfrm>
          <a:prstGeom prst="rect">
            <a:avLst/>
          </a:prstGeom>
        </p:spPr>
      </p:pic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6026270"/>
              </p:ext>
            </p:extLst>
          </p:nvPr>
        </p:nvGraphicFramePr>
        <p:xfrm>
          <a:off x="5029200" y="3886200"/>
          <a:ext cx="3351212" cy="168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6" name="Equation" r:id="rId5" imgW="1688760" imgH="850680" progId="Equation.DSMT4">
                  <p:embed/>
                </p:oleObj>
              </mc:Choice>
              <mc:Fallback>
                <p:oleObj name="Equation" r:id="rId5" imgW="1688760" imgH="850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29200" y="3886200"/>
                        <a:ext cx="3351212" cy="1689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887494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400" dirty="0" smtClean="0"/>
              <a:t>Progressive Part Extraction: Challenges</a:t>
            </a:r>
            <a:endParaRPr lang="zh-CN" altLang="en-US" sz="34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16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199"/>
            <a:ext cx="7924800" cy="1759747"/>
          </a:xfrm>
        </p:spPr>
        <p:txBody>
          <a:bodyPr/>
          <a:lstStyle/>
          <a:p>
            <a:r>
              <a:rPr lang="en-US" altLang="zh-CN" sz="2000" dirty="0"/>
              <a:t>The contour boundary may be </a:t>
            </a:r>
            <a:r>
              <a:rPr lang="en-US" altLang="zh-CN" sz="2000" b="1" dirty="0"/>
              <a:t>irregular</a:t>
            </a:r>
            <a:r>
              <a:rPr lang="en-US" altLang="zh-CN" sz="2000" dirty="0"/>
              <a:t> and not directly correspond to a semantic part boundary</a:t>
            </a:r>
            <a:r>
              <a:rPr lang="en-US" altLang="zh-CN" sz="2000" dirty="0" smtClean="0"/>
              <a:t>.</a:t>
            </a:r>
          </a:p>
          <a:p>
            <a:r>
              <a:rPr lang="en-US" altLang="zh-CN" sz="2000" dirty="0" smtClean="0"/>
              <a:t>A single contour may cover </a:t>
            </a:r>
            <a:r>
              <a:rPr lang="en-US" altLang="zh-CN" sz="2000" b="1" dirty="0" smtClean="0"/>
              <a:t>more than one semantic part</a:t>
            </a:r>
            <a:r>
              <a:rPr lang="en-US" altLang="zh-CN" sz="2000" dirty="0" smtClean="0"/>
              <a:t>. </a:t>
            </a:r>
          </a:p>
          <a:p>
            <a:r>
              <a:rPr lang="en-US" altLang="zh-CN" sz="2000" dirty="0" smtClean="0"/>
              <a:t>The segmentation process should run </a:t>
            </a:r>
            <a:r>
              <a:rPr lang="en-US" altLang="zh-CN" sz="2000" b="1" dirty="0" smtClean="0"/>
              <a:t>at interactive speeds</a:t>
            </a:r>
            <a:r>
              <a:rPr lang="en-US" altLang="zh-CN" sz="2000" dirty="0" smtClean="0"/>
              <a:t>.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16" y="3657600"/>
            <a:ext cx="7299960" cy="229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08574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 smtClean="0"/>
              <a:t>The Super-face graph (SFG)</a:t>
            </a:r>
            <a:endParaRPr lang="zh-CN" altLang="en-US" sz="36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17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1524000"/>
          </a:xfrm>
        </p:spPr>
        <p:txBody>
          <a:bodyPr/>
          <a:lstStyle/>
          <a:p>
            <a:r>
              <a:rPr lang="en-US" altLang="zh-CN" sz="2000" dirty="0" smtClean="0"/>
              <a:t>Vertices </a:t>
            </a:r>
            <a:r>
              <a:rPr lang="en-US" altLang="zh-CN" sz="2000" dirty="0" smtClean="0">
                <a:sym typeface="Wingdings" panose="05000000000000000000" pitchFamily="2" charset="2"/>
              </a:rPr>
              <a:t>&lt;----</a:t>
            </a:r>
            <a:r>
              <a:rPr lang="en-US" altLang="zh-CN" sz="2000" dirty="0" smtClean="0"/>
              <a:t>&gt; Super-faces</a:t>
            </a:r>
          </a:p>
          <a:p>
            <a:r>
              <a:rPr lang="en-US" altLang="zh-CN" sz="2000" dirty="0" smtClean="0"/>
              <a:t>Edges </a:t>
            </a:r>
            <a:r>
              <a:rPr lang="en-US" altLang="zh-CN" sz="2000" dirty="0">
                <a:sym typeface="Wingdings" panose="05000000000000000000" pitchFamily="2" charset="2"/>
              </a:rPr>
              <a:t>&lt;----</a:t>
            </a:r>
            <a:r>
              <a:rPr lang="en-US" altLang="zh-CN" sz="2000" dirty="0"/>
              <a:t>&gt; </a:t>
            </a:r>
            <a:r>
              <a:rPr lang="en-US" altLang="zh-CN" sz="2000" dirty="0" smtClean="0"/>
              <a:t>Adjacent relationship</a:t>
            </a:r>
          </a:p>
          <a:p>
            <a:r>
              <a:rPr lang="en-US" altLang="zh-CN" sz="2000" dirty="0" smtClean="0"/>
              <a:t>Weights </a:t>
            </a:r>
            <a:r>
              <a:rPr lang="en-US" altLang="zh-CN" sz="2000" dirty="0">
                <a:sym typeface="Wingdings" panose="05000000000000000000" pitchFamily="2" charset="2"/>
              </a:rPr>
              <a:t>&lt;----</a:t>
            </a:r>
            <a:r>
              <a:rPr lang="en-US" altLang="zh-CN" sz="2000" dirty="0"/>
              <a:t>&gt; </a:t>
            </a:r>
            <a:r>
              <a:rPr lang="en-US" altLang="zh-CN" sz="2000" dirty="0" smtClean="0"/>
              <a:t>Probabilistic prior for merging super-faces into larger patches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71" y="3581400"/>
            <a:ext cx="7790882" cy="211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2183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400" dirty="0" smtClean="0"/>
              <a:t>Coarse-to-fine 3D part extraction</a:t>
            </a:r>
            <a:endParaRPr lang="zh-CN" altLang="en-US" sz="34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18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514409"/>
          </a:xfrm>
        </p:spPr>
        <p:txBody>
          <a:bodyPr/>
          <a:lstStyle/>
          <a:p>
            <a:r>
              <a:rPr lang="en-US" altLang="zh-CN" sz="2400" dirty="0" smtClean="0"/>
              <a:t>Super-face level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 smtClean="0"/>
          </a:p>
          <a:p>
            <a:pPr marL="0" indent="0">
              <a:buNone/>
            </a:pPr>
            <a:endParaRPr lang="en-US" altLang="zh-CN" sz="2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2209800" y="2373313"/>
            <a:ext cx="4095750" cy="1131887"/>
            <a:chOff x="2209800" y="2220913"/>
            <a:chExt cx="4095750" cy="1131887"/>
          </a:xfrm>
        </p:grpSpPr>
        <p:graphicFrame>
          <p:nvGraphicFramePr>
            <p:cNvPr id="4" name="对象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97563421"/>
                </p:ext>
              </p:extLst>
            </p:nvPr>
          </p:nvGraphicFramePr>
          <p:xfrm>
            <a:off x="2209800" y="2220913"/>
            <a:ext cx="4095750" cy="8572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647" name="Equation" r:id="rId4" imgW="1638000" imgH="342720" progId="Equation.DSMT4">
                    <p:embed/>
                  </p:oleObj>
                </mc:Choice>
                <mc:Fallback>
                  <p:oleObj name="Equation" r:id="rId4" imgW="1638000" imgH="3427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2209800" y="2220913"/>
                          <a:ext cx="4095750" cy="8572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圆角矩形 6"/>
            <p:cNvSpPr/>
            <p:nvPr/>
          </p:nvSpPr>
          <p:spPr>
            <a:xfrm>
              <a:off x="3325892" y="2251393"/>
              <a:ext cx="838200" cy="53340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743200" y="2983468"/>
              <a:ext cx="20035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>
                  <a:solidFill>
                    <a:srgbClr val="FF0000"/>
                  </a:solidFill>
                </a:rPr>
                <a:t>Contour closure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553" y="3777216"/>
            <a:ext cx="2394734" cy="2431018"/>
          </a:xfrm>
          <a:prstGeom prst="rect">
            <a:avLst/>
          </a:prstGeom>
        </p:spPr>
      </p:pic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4244975" y="3914775"/>
          <a:ext cx="3328851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48" name="Equation" r:id="rId7" imgW="1765080" imgH="444240" progId="Equation.DSMT4">
                  <p:embed/>
                </p:oleObj>
              </mc:Choice>
              <mc:Fallback>
                <p:oleObj name="Equation" r:id="rId7" imgW="176508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44975" y="3914775"/>
                        <a:ext cx="3328851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149852"/>
              </p:ext>
            </p:extLst>
          </p:nvPr>
        </p:nvGraphicFramePr>
        <p:xfrm>
          <a:off x="4257675" y="5217317"/>
          <a:ext cx="1669572" cy="7445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49" name="Equation" r:id="rId9" imgW="939600" imgH="419040" progId="Equation.DSMT4">
                  <p:embed/>
                </p:oleObj>
              </mc:Choice>
              <mc:Fallback>
                <p:oleObj name="Equation" r:id="rId9" imgW="939600" imgH="419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257675" y="5217317"/>
                        <a:ext cx="1669572" cy="7445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椭圆 13"/>
          <p:cNvSpPr/>
          <p:nvPr/>
        </p:nvSpPr>
        <p:spPr>
          <a:xfrm rot="15039457">
            <a:off x="1821065" y="4554945"/>
            <a:ext cx="371883" cy="69606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曲线连接符 17"/>
          <p:cNvCxnSpPr>
            <a:stCxn id="14" idx="6"/>
            <a:endCxn id="13" idx="0"/>
          </p:cNvCxnSpPr>
          <p:nvPr/>
        </p:nvCxnSpPr>
        <p:spPr>
          <a:xfrm rot="16200000" flipH="1">
            <a:off x="3274046" y="3398903"/>
            <a:ext cx="489787" cy="3147041"/>
          </a:xfrm>
          <a:prstGeom prst="curvedConnector3">
            <a:avLst>
              <a:gd name="adj1" fmla="val -8191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 rot="14789483">
            <a:off x="1787108" y="4212327"/>
            <a:ext cx="640779" cy="1160083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曲线连接符 18"/>
          <p:cNvCxnSpPr>
            <a:stCxn id="21" idx="1"/>
            <a:endCxn id="13" idx="2"/>
          </p:cNvCxnSpPr>
          <p:nvPr/>
        </p:nvCxnSpPr>
        <p:spPr>
          <a:xfrm rot="10800000" flipH="1" flipV="1">
            <a:off x="1821755" y="5163718"/>
            <a:ext cx="3270705" cy="798137"/>
          </a:xfrm>
          <a:prstGeom prst="curvedConnector4">
            <a:avLst>
              <a:gd name="adj1" fmla="val -8049"/>
              <a:gd name="adj2" fmla="val 128642"/>
            </a:avLst>
          </a:prstGeom>
          <a:ln w="254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893468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400" dirty="0" smtClean="0"/>
              <a:t>Coarse-to-fine 3D part extraction</a:t>
            </a:r>
            <a:endParaRPr lang="zh-CN" altLang="en-US" sz="34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19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514409"/>
          </a:xfrm>
        </p:spPr>
        <p:txBody>
          <a:bodyPr/>
          <a:lstStyle/>
          <a:p>
            <a:r>
              <a:rPr lang="en-US" altLang="zh-CN" sz="2400" dirty="0" smtClean="0"/>
              <a:t>Super-face level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 smtClean="0"/>
          </a:p>
          <a:p>
            <a:pPr marL="0" indent="0">
              <a:buNone/>
            </a:pPr>
            <a:endParaRPr lang="en-US" altLang="zh-CN" sz="2400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/>
          </p:nvPr>
        </p:nvGraphicFramePr>
        <p:xfrm>
          <a:off x="2209800" y="2373313"/>
          <a:ext cx="4095750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4" name="Equation" r:id="rId4" imgW="1638000" imgH="342720" progId="Equation.DSMT4">
                  <p:embed/>
                </p:oleObj>
              </mc:Choice>
              <mc:Fallback>
                <p:oleObj name="Equation" r:id="rId4" imgW="1638000" imgH="342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9800" y="2373313"/>
                        <a:ext cx="4095750" cy="85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圆角矩形 15"/>
          <p:cNvSpPr/>
          <p:nvPr/>
        </p:nvSpPr>
        <p:spPr>
          <a:xfrm>
            <a:off x="5071200" y="2344692"/>
            <a:ext cx="1234350" cy="67946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299675" y="3159081"/>
            <a:ext cx="3219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Super-face Co-occurrence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771159"/>
            <a:ext cx="2895600" cy="2267120"/>
          </a:xfrm>
          <a:prstGeom prst="rect">
            <a:avLst/>
          </a:prstGeom>
        </p:spPr>
      </p:pic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9358772"/>
              </p:ext>
            </p:extLst>
          </p:nvPr>
        </p:nvGraphicFramePr>
        <p:xfrm>
          <a:off x="4908907" y="4467563"/>
          <a:ext cx="2466975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5" name="Equation" r:id="rId7" imgW="1307880" imgH="444240" progId="Equation.DSMT4">
                  <p:embed/>
                </p:oleObj>
              </mc:Choice>
              <mc:Fallback>
                <p:oleObj name="Equation" r:id="rId7" imgW="130788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08907" y="4467563"/>
                        <a:ext cx="2466975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4" name="曲线连接符 23"/>
          <p:cNvCxnSpPr>
            <a:stCxn id="25" idx="2"/>
          </p:cNvCxnSpPr>
          <p:nvPr/>
        </p:nvCxnSpPr>
        <p:spPr>
          <a:xfrm>
            <a:off x="3370334" y="5022763"/>
            <a:ext cx="2801868" cy="82638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 rot="12757502">
            <a:off x="3058195" y="4689581"/>
            <a:ext cx="338873" cy="483665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2322884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Introduction</a:t>
            </a:r>
            <a:endParaRPr lang="zh-CN" altLang="en-US" sz="44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</a:t>
            </a:fld>
            <a:endParaRPr lang="en-US" altLang="zh-CN">
              <a:latin typeface="Arial Black" panose="020B0A040201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747" y="2894267"/>
            <a:ext cx="2390053" cy="176278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2906710"/>
            <a:ext cx="2362200" cy="1806579"/>
          </a:xfrm>
          <a:prstGeom prst="rect">
            <a:avLst/>
          </a:prstGeom>
        </p:spPr>
      </p:pic>
      <p:cxnSp>
        <p:nvCxnSpPr>
          <p:cNvPr id="5" name="直接箭头连接符 4"/>
          <p:cNvCxnSpPr/>
          <p:nvPr/>
        </p:nvCxnSpPr>
        <p:spPr>
          <a:xfrm>
            <a:off x="3886200" y="3810000"/>
            <a:ext cx="1219200" cy="0"/>
          </a:xfrm>
          <a:prstGeom prst="straightConnector1">
            <a:avLst/>
          </a:prstGeom>
          <a:ln w="50800">
            <a:gradFill flip="none" rotWithShape="1">
              <a:gsLst>
                <a:gs pos="64000">
                  <a:srgbClr val="A40000"/>
                </a:gs>
                <a:gs pos="0">
                  <a:srgbClr val="FF0000"/>
                </a:gs>
                <a:gs pos="100000">
                  <a:schemeClr val="accent4"/>
                </a:gs>
              </a:gsLst>
              <a:lin ang="0" scaled="1"/>
              <a:tileRect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Coarse-to-fine 3D part extraction</a:t>
            </a:r>
            <a:endParaRPr lang="zh-CN" altLang="en-US" sz="36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20</a:t>
            </a:fld>
            <a:endParaRPr lang="en-US" altLang="zh-CN">
              <a:latin typeface="Arial Black" panose="020B0A04020102020204" pitchFamily="34" charset="0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0844601"/>
              </p:ext>
            </p:extLst>
          </p:nvPr>
        </p:nvGraphicFramePr>
        <p:xfrm>
          <a:off x="2935652" y="2217549"/>
          <a:ext cx="180975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1" name="Equation" r:id="rId4" imgW="723600" imgH="215640" progId="Equation.DSMT4">
                  <p:embed/>
                </p:oleObj>
              </mc:Choice>
              <mc:Fallback>
                <p:oleObj name="Equation" r:id="rId4" imgW="723600" imgH="215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35652" y="2217549"/>
                        <a:ext cx="1809750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2935652" y="2726293"/>
            <a:ext cx="1466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Concavity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83393" y="2757299"/>
            <a:ext cx="1466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00FF"/>
                </a:solidFill>
              </a:rPr>
              <a:t>Smoothness</a:t>
            </a:r>
            <a:endParaRPr lang="zh-CN" altLang="en-US" dirty="0">
              <a:solidFill>
                <a:srgbClr val="0000FF"/>
              </a:solidFill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4922027"/>
              </p:ext>
            </p:extLst>
          </p:nvPr>
        </p:nvGraphicFramePr>
        <p:xfrm>
          <a:off x="959373" y="3429000"/>
          <a:ext cx="2926827" cy="26692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2" name="Image" r:id="rId6" imgW="23479200" imgH="21409200" progId="Photoshop.Image.12">
                  <p:embed/>
                </p:oleObj>
              </mc:Choice>
              <mc:Fallback>
                <p:oleObj name="Image" r:id="rId6" imgW="23479200" imgH="214092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59373" y="3429000"/>
                        <a:ext cx="2926827" cy="26692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664173"/>
              </p:ext>
            </p:extLst>
          </p:nvPr>
        </p:nvGraphicFramePr>
        <p:xfrm>
          <a:off x="5016428" y="3429000"/>
          <a:ext cx="2889290" cy="26692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3" name="Image" r:id="rId8" imgW="23187240" imgH="21422160" progId="Photoshop.Image.12">
                  <p:embed/>
                </p:oleObj>
              </mc:Choice>
              <mc:Fallback>
                <p:oleObj name="Image" r:id="rId8" imgW="23187240" imgH="214221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16428" y="3429000"/>
                        <a:ext cx="2889290" cy="26692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直接箭头连接符 6"/>
          <p:cNvCxnSpPr/>
          <p:nvPr/>
        </p:nvCxnSpPr>
        <p:spPr>
          <a:xfrm>
            <a:off x="4114800" y="4763641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内容占位符 1"/>
          <p:cNvSpPr txBox="1">
            <a:spLocks/>
          </p:cNvSpPr>
          <p:nvPr/>
        </p:nvSpPr>
        <p:spPr bwMode="auto">
          <a:xfrm>
            <a:off x="609600" y="1600200"/>
            <a:ext cx="7924800" cy="514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40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400" kern="0" dirty="0" smtClean="0"/>
              <a:t>Face level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zh-CN" sz="2400" kern="0" dirty="0" smtClean="0"/>
          </a:p>
          <a:p>
            <a:pPr marL="0" indent="0">
              <a:buFont typeface="Wingdings" panose="05000000000000000000" pitchFamily="2" charset="2"/>
              <a:buNone/>
            </a:pPr>
            <a:endParaRPr lang="en-US" altLang="zh-CN" sz="2400" kern="0" dirty="0"/>
          </a:p>
        </p:txBody>
      </p:sp>
    </p:spTree>
    <p:extLst>
      <p:ext uri="{BB962C8B-B14F-4D97-AF65-F5344CB8AC3E}">
        <p14:creationId xmlns:p14="http://schemas.microsoft.com/office/powerpoint/2010/main" val="192491956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 smtClean="0"/>
              <a:t>Application</a:t>
            </a:r>
            <a:endParaRPr lang="zh-CN" altLang="en-US" sz="36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21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533400"/>
          </a:xfrm>
        </p:spPr>
        <p:txBody>
          <a:bodyPr/>
          <a:lstStyle/>
          <a:p>
            <a:r>
              <a:rPr lang="en-US" altLang="zh-CN" sz="2400" dirty="0" smtClean="0"/>
              <a:t>Sketch-driven assembly-based modeling</a:t>
            </a:r>
            <a:endParaRPr lang="en-US" altLang="zh-CN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667000"/>
            <a:ext cx="7404129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77010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 smtClean="0"/>
              <a:t>Application</a:t>
            </a:r>
            <a:endParaRPr lang="zh-CN" altLang="en-US" sz="36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22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609600"/>
          </a:xfrm>
        </p:spPr>
        <p:txBody>
          <a:bodyPr/>
          <a:lstStyle/>
          <a:p>
            <a:r>
              <a:rPr lang="en-US" altLang="zh-CN" sz="2400" dirty="0" smtClean="0"/>
              <a:t>Contour-driven shape completion</a:t>
            </a:r>
            <a:r>
              <a:rPr lang="en-US" altLang="zh-CN" sz="2400" dirty="0"/>
              <a:t/>
            </a:r>
            <a:br>
              <a:rPr lang="en-US" altLang="zh-CN" sz="2400" dirty="0"/>
            </a:br>
            <a:endParaRPr lang="en-US" altLang="zh-CN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53" y="3048000"/>
            <a:ext cx="7371397" cy="157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97687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 smtClean="0"/>
              <a:t>Application</a:t>
            </a:r>
            <a:endParaRPr lang="zh-CN" altLang="en-US" sz="36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23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543480"/>
          </a:xfrm>
        </p:spPr>
        <p:txBody>
          <a:bodyPr/>
          <a:lstStyle/>
          <a:p>
            <a:r>
              <a:rPr lang="en-US" altLang="zh-CN" sz="2400" dirty="0"/>
              <a:t>Symmetry-aware selection and </a:t>
            </a:r>
            <a:r>
              <a:rPr lang="en-US" altLang="zh-CN" sz="2400" dirty="0" smtClean="0"/>
              <a:t>editing</a:t>
            </a:r>
            <a:r>
              <a:rPr lang="en-US" altLang="zh-CN" sz="2400" dirty="0"/>
              <a:t/>
            </a:r>
            <a:br>
              <a:rPr lang="en-US" altLang="zh-CN" sz="2400" dirty="0"/>
            </a:br>
            <a:r>
              <a:rPr lang="en-US" altLang="zh-CN" sz="2400" dirty="0"/>
              <a:t/>
            </a:r>
            <a:br>
              <a:rPr lang="en-US" altLang="zh-CN" sz="2400" dirty="0"/>
            </a:br>
            <a:r>
              <a:rPr lang="en-US" altLang="zh-CN" sz="2400" dirty="0"/>
              <a:t/>
            </a:r>
            <a:br>
              <a:rPr lang="en-US" altLang="zh-CN" sz="2400" dirty="0"/>
            </a:br>
            <a:endParaRPr lang="en-US" altLang="zh-CN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" y="2945594"/>
            <a:ext cx="7574280" cy="230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61579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000" dirty="0"/>
              <a:t>Evaluation: RC-</a:t>
            </a:r>
            <a:r>
              <a:rPr lang="en-US" altLang="zh-CN" sz="3000" dirty="0" err="1"/>
              <a:t>kNNG</a:t>
            </a:r>
            <a:r>
              <a:rPr lang="en-US" altLang="zh-CN" sz="3000" dirty="0"/>
              <a:t> retrieval p</a:t>
            </a:r>
            <a:r>
              <a:rPr lang="en-US" altLang="zh-CN" sz="3000" dirty="0" smtClean="0"/>
              <a:t>erformance</a:t>
            </a:r>
            <a:endParaRPr lang="zh-CN" altLang="en-US" sz="30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24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199"/>
            <a:ext cx="7924800" cy="1295401"/>
          </a:xfrm>
        </p:spPr>
        <p:txBody>
          <a:bodyPr/>
          <a:lstStyle/>
          <a:p>
            <a:pPr>
              <a:spcBef>
                <a:spcPts val="600"/>
              </a:spcBef>
              <a:buFont typeface="+mj-lt"/>
              <a:buAutoNum type="arabicPeriod"/>
            </a:pPr>
            <a:r>
              <a:rPr lang="en-US" altLang="zh-CN" sz="1600" b="1" dirty="0" smtClean="0"/>
              <a:t>BF </a:t>
            </a:r>
            <a:r>
              <a:rPr lang="en-US" altLang="zh-CN" sz="1600" b="1" dirty="0" err="1" smtClean="0"/>
              <a:t>kNNG</a:t>
            </a:r>
            <a:r>
              <a:rPr lang="en-US" altLang="zh-CN" sz="1600" b="1" dirty="0" smtClean="0"/>
              <a:t>:</a:t>
            </a:r>
            <a:r>
              <a:rPr lang="en-US" altLang="zh-CN" sz="1600" dirty="0" smtClean="0"/>
              <a:t> Traditional </a:t>
            </a:r>
            <a:r>
              <a:rPr lang="en-US" altLang="zh-CN" sz="1600" dirty="0" err="1" smtClean="0"/>
              <a:t>kNNG</a:t>
            </a:r>
            <a:r>
              <a:rPr lang="en-US" altLang="zh-CN" sz="1600" dirty="0" smtClean="0"/>
              <a:t> constructed by brute force.</a:t>
            </a:r>
          </a:p>
          <a:p>
            <a:pPr>
              <a:spcBef>
                <a:spcPts val="600"/>
              </a:spcBef>
              <a:buFont typeface="+mj-lt"/>
              <a:buAutoNum type="arabicPeriod"/>
            </a:pPr>
            <a:r>
              <a:rPr lang="en-US" altLang="zh-CN" sz="1600" b="1" dirty="0" smtClean="0"/>
              <a:t>Wang </a:t>
            </a:r>
            <a:r>
              <a:rPr lang="en-US" altLang="zh-CN" sz="1600" b="1" dirty="0" err="1" smtClean="0"/>
              <a:t>kNNG</a:t>
            </a:r>
            <a:r>
              <a:rPr lang="en-US" altLang="zh-CN" sz="1600" b="1" dirty="0" smtClean="0"/>
              <a:t>:</a:t>
            </a:r>
            <a:r>
              <a:rPr lang="en-US" altLang="zh-CN" sz="1600" dirty="0" smtClean="0"/>
              <a:t> Wang’s randomized </a:t>
            </a:r>
            <a:r>
              <a:rPr lang="en-US" altLang="zh-CN" sz="1600" dirty="0" err="1" smtClean="0"/>
              <a:t>kNNG</a:t>
            </a:r>
            <a:r>
              <a:rPr lang="en-US" altLang="zh-CN" sz="1600" dirty="0" smtClean="0"/>
              <a:t> approximation.</a:t>
            </a:r>
          </a:p>
          <a:p>
            <a:pPr>
              <a:spcBef>
                <a:spcPts val="600"/>
              </a:spcBef>
              <a:buFont typeface="+mj-lt"/>
              <a:buAutoNum type="arabicPeriod"/>
            </a:pPr>
            <a:r>
              <a:rPr lang="en-US" altLang="zh-CN" sz="1600" b="1" dirty="0" smtClean="0"/>
              <a:t>BF RC-</a:t>
            </a:r>
            <a:r>
              <a:rPr lang="en-US" altLang="zh-CN" sz="1600" b="1" dirty="0" err="1" smtClean="0"/>
              <a:t>kNNG</a:t>
            </a:r>
            <a:r>
              <a:rPr lang="en-US" altLang="zh-CN" sz="1600" b="1" dirty="0" smtClean="0"/>
              <a:t>:</a:t>
            </a:r>
            <a:r>
              <a:rPr lang="en-US" altLang="zh-CN" sz="1600" dirty="0" smtClean="0"/>
              <a:t> RC-</a:t>
            </a:r>
            <a:r>
              <a:rPr lang="en-US" altLang="zh-CN" sz="1600" dirty="0" err="1" smtClean="0"/>
              <a:t>kNNG</a:t>
            </a:r>
            <a:r>
              <a:rPr lang="en-US" altLang="zh-CN" sz="1600" dirty="0" smtClean="0"/>
              <a:t> constructed by brute force.</a:t>
            </a:r>
          </a:p>
          <a:p>
            <a:pPr>
              <a:spcBef>
                <a:spcPts val="600"/>
              </a:spcBef>
              <a:buFont typeface="+mj-lt"/>
              <a:buAutoNum type="arabicPeriod"/>
            </a:pPr>
            <a:r>
              <a:rPr lang="en-US" altLang="zh-CN" sz="1600" b="1" dirty="0" smtClean="0"/>
              <a:t>Wang RC-</a:t>
            </a:r>
            <a:r>
              <a:rPr lang="en-US" altLang="zh-CN" sz="1600" b="1" dirty="0" err="1" smtClean="0"/>
              <a:t>kNNG</a:t>
            </a:r>
            <a:r>
              <a:rPr lang="en-US" altLang="zh-CN" sz="1600" b="1" dirty="0" smtClean="0"/>
              <a:t>:</a:t>
            </a:r>
            <a:r>
              <a:rPr lang="en-US" altLang="zh-CN" sz="1600" dirty="0" smtClean="0"/>
              <a:t> </a:t>
            </a:r>
            <a:r>
              <a:rPr lang="en-US" altLang="zh-CN" sz="1600" b="1" dirty="0" smtClean="0"/>
              <a:t>our method</a:t>
            </a:r>
            <a:r>
              <a:rPr lang="en-US" altLang="zh-CN" sz="1600" dirty="0"/>
              <a:t>.</a:t>
            </a:r>
            <a:br>
              <a:rPr lang="en-US" altLang="zh-CN" sz="1600" dirty="0"/>
            </a:br>
            <a:endParaRPr lang="en-US" altLang="zh-CN" sz="1600" dirty="0" smtClean="0"/>
          </a:p>
          <a:p>
            <a:pPr marL="0" indent="0">
              <a:buNone/>
            </a:pPr>
            <a:r>
              <a:rPr lang="en-US" altLang="zh-CN" sz="1600" dirty="0"/>
              <a:t/>
            </a:r>
            <a:br>
              <a:rPr lang="en-US" altLang="zh-CN" sz="1600" dirty="0"/>
            </a:br>
            <a:r>
              <a:rPr lang="en-US" altLang="zh-CN" sz="1600" dirty="0"/>
              <a:t/>
            </a:r>
            <a:br>
              <a:rPr lang="en-US" altLang="zh-CN" sz="1600" dirty="0"/>
            </a:br>
            <a:endParaRPr lang="en-US" altLang="zh-CN" sz="16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276600"/>
            <a:ext cx="7268029" cy="2296912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761999" y="5183427"/>
            <a:ext cx="7268029" cy="390085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645645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Evaluation: </a:t>
            </a:r>
            <a:r>
              <a:rPr lang="en-US" altLang="zh-CN" sz="3200" dirty="0"/>
              <a:t>Increasing super-face counts</a:t>
            </a:r>
            <a:endParaRPr lang="zh-CN" altLang="en-US" sz="32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25</a:t>
            </a:fld>
            <a:endParaRPr lang="en-US" altLang="zh-CN">
              <a:latin typeface="Arial Black" panose="020B0A040201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773383"/>
            <a:ext cx="4597027" cy="391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316154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500" dirty="0" smtClean="0"/>
              <a:t>Evaluation: </a:t>
            </a:r>
            <a:r>
              <a:rPr lang="en-US" altLang="zh-CN" sz="2500" dirty="0"/>
              <a:t>Comparison to pre-segmentation approach</a:t>
            </a:r>
            <a:endParaRPr lang="zh-CN" altLang="en-US" sz="25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26</a:t>
            </a:fld>
            <a:endParaRPr lang="en-US" altLang="zh-CN">
              <a:latin typeface="Arial Black" panose="020B0A040201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306" y="1600200"/>
            <a:ext cx="5029200" cy="386249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09650" y="5593938"/>
            <a:ext cx="662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Retrieval results generated with the pre-segmentation method (upper rows in (a) and (b))  </a:t>
            </a:r>
            <a:r>
              <a:rPr lang="en-US" altLang="zh-CN" sz="1400" dirty="0" smtClean="0"/>
              <a:t>and our method (lower rows in (a) and (b)).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88309473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 smtClean="0"/>
              <a:t>Future work</a:t>
            </a:r>
            <a:endParaRPr lang="zh-CN" altLang="en-US" sz="36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27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3352800"/>
          </a:xfrm>
        </p:spPr>
        <p:txBody>
          <a:bodyPr/>
          <a:lstStyle/>
          <a:p>
            <a:r>
              <a:rPr lang="en-US" altLang="zh-CN" sz="2400" dirty="0" smtClean="0"/>
              <a:t>Incorporate cues from surrounding context to help disambiguate sketches.</a:t>
            </a:r>
          </a:p>
          <a:p>
            <a:endParaRPr lang="en-US" altLang="zh-CN" sz="2400" dirty="0"/>
          </a:p>
          <a:p>
            <a:r>
              <a:rPr lang="en-US" altLang="zh-CN" sz="2400" dirty="0" smtClean="0"/>
              <a:t>Helping users to draw optimal views is an important research direction.</a:t>
            </a:r>
          </a:p>
          <a:p>
            <a:endParaRPr lang="en-US" altLang="zh-CN" sz="2400" dirty="0"/>
          </a:p>
          <a:p>
            <a:r>
              <a:rPr lang="en-US" altLang="zh-CN" sz="2400" dirty="0" smtClean="0"/>
              <a:t>Explore the </a:t>
            </a:r>
            <a:r>
              <a:rPr lang="en-US" altLang="zh-CN" sz="2400" dirty="0"/>
              <a:t>problem of best </a:t>
            </a:r>
            <a:r>
              <a:rPr lang="en-US" altLang="zh-CN" sz="2400" dirty="0" smtClean="0"/>
              <a:t>view selection </a:t>
            </a:r>
            <a:r>
              <a:rPr lang="en-US" altLang="zh-CN" sz="2400" dirty="0"/>
              <a:t>in the </a:t>
            </a:r>
            <a:r>
              <a:rPr lang="en-US" altLang="zh-CN" sz="2400" dirty="0" smtClean="0"/>
              <a:t>future.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634328526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标题 1"/>
          <p:cNvSpPr>
            <a:spLocks noGrp="1"/>
          </p:cNvSpPr>
          <p:nvPr>
            <p:ph type="title"/>
          </p:nvPr>
        </p:nvSpPr>
        <p:spPr>
          <a:xfrm>
            <a:off x="533400" y="3200400"/>
            <a:ext cx="8015288" cy="914400"/>
          </a:xfrm>
        </p:spPr>
        <p:txBody>
          <a:bodyPr/>
          <a:lstStyle/>
          <a:p>
            <a:pPr algn="ctr"/>
            <a:r>
              <a:rPr lang="en-US" altLang="zh-CN" sz="6600" dirty="0" smtClean="0">
                <a:solidFill>
                  <a:schemeClr val="tx1"/>
                </a:solidFill>
                <a:latin typeface="+mn-lt"/>
              </a:rPr>
              <a:t>Thanks!</a:t>
            </a:r>
            <a:endParaRPr lang="zh-CN" altLang="en-US" sz="6600" dirty="0" smtClean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1203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6D05D1C7-C38D-456E-A6C9-47A820290C0E}" type="slidenum">
              <a:rPr lang="en-US" altLang="zh-CN">
                <a:latin typeface="Arial Black" panose="020B0A04020102020204" pitchFamily="34" charset="0"/>
              </a:rPr>
              <a:pPr eaLnBrk="1" hangingPunct="1"/>
              <a:t>28</a:t>
            </a:fld>
            <a:endParaRPr lang="en-US" altLang="zh-CN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18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000" dirty="0"/>
              <a:t>Evaluation: RC-</a:t>
            </a:r>
            <a:r>
              <a:rPr lang="en-US" altLang="zh-CN" sz="3000" dirty="0" err="1"/>
              <a:t>kNNG</a:t>
            </a:r>
            <a:r>
              <a:rPr lang="en-US" altLang="zh-CN" sz="3000" dirty="0"/>
              <a:t> retrieval </a:t>
            </a:r>
            <a:r>
              <a:rPr lang="en-US" altLang="zh-CN" sz="3000" dirty="0" smtClean="0"/>
              <a:t>performance</a:t>
            </a:r>
            <a:endParaRPr lang="zh-CN" altLang="en-US" sz="30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29</a:t>
            </a:fld>
            <a:endParaRPr lang="en-US" altLang="zh-CN">
              <a:latin typeface="Arial Black" panose="020B0A040201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752600"/>
            <a:ext cx="5237418" cy="414288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858000" y="382404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BFBF"/>
                </a:solidFill>
              </a:rPr>
              <a:t>Our approach</a:t>
            </a:r>
            <a:endParaRPr lang="zh-CN" altLang="en-US" dirty="0">
              <a:solidFill>
                <a:srgbClr val="00BFBF"/>
              </a:solidFill>
            </a:endParaRPr>
          </a:p>
        </p:txBody>
      </p:sp>
      <p:cxnSp>
        <p:nvCxnSpPr>
          <p:cNvPr id="7" name="曲线连接符 6"/>
          <p:cNvCxnSpPr>
            <a:stCxn id="5" idx="1"/>
          </p:cNvCxnSpPr>
          <p:nvPr/>
        </p:nvCxnSpPr>
        <p:spPr>
          <a:xfrm rot="10800000" flipV="1">
            <a:off x="3276600" y="4008710"/>
            <a:ext cx="3581400" cy="184666"/>
          </a:xfrm>
          <a:prstGeom prst="curvedConnector3">
            <a:avLst/>
          </a:prstGeom>
          <a:ln w="25400">
            <a:solidFill>
              <a:srgbClr val="00BFB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6858000" y="3796178"/>
            <a:ext cx="1600200" cy="443156"/>
          </a:xfrm>
          <a:prstGeom prst="roundRect">
            <a:avLst/>
          </a:prstGeom>
          <a:noFill/>
          <a:ln>
            <a:solidFill>
              <a:srgbClr val="00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4130981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Introduction</a:t>
            </a:r>
            <a:endParaRPr lang="zh-CN" altLang="en-US" sz="44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3</a:t>
            </a:fld>
            <a:endParaRPr lang="en-US" altLang="zh-CN">
              <a:latin typeface="Arial Black" panose="020B0A04020102020204" pitchFamily="34" charset="0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>
            <a:off x="1829787" y="3518715"/>
            <a:ext cx="640980" cy="326267"/>
          </a:xfrm>
          <a:prstGeom prst="straightConnector1">
            <a:avLst/>
          </a:prstGeom>
          <a:ln w="50800">
            <a:gradFill flip="none" rotWithShape="1">
              <a:gsLst>
                <a:gs pos="44000">
                  <a:srgbClr val="A55D75"/>
                </a:gs>
                <a:gs pos="0">
                  <a:srgbClr val="FF0000"/>
                </a:gs>
                <a:gs pos="100000">
                  <a:srgbClr val="6F95BC"/>
                </a:gs>
              </a:gsLst>
              <a:lin ang="0" scaled="1"/>
              <a:tileRect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5364962" y="2361389"/>
            <a:ext cx="3124200" cy="106338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79" y="2427932"/>
            <a:ext cx="1516352" cy="1281562"/>
          </a:xfrm>
          <a:prstGeom prst="rect">
            <a:avLst/>
          </a:prstGeom>
        </p:spPr>
      </p:pic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07374"/>
              </p:ext>
            </p:extLst>
          </p:nvPr>
        </p:nvGraphicFramePr>
        <p:xfrm>
          <a:off x="3914851" y="4871013"/>
          <a:ext cx="366185" cy="6817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82" name="Image" r:id="rId5" imgW="10641240" imgH="19809360" progId="Photoshop.Image.12">
                  <p:embed/>
                </p:oleObj>
              </mc:Choice>
              <mc:Fallback>
                <p:oleObj name="Image" r:id="rId5" imgW="10641240" imgH="198093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14851" y="4871013"/>
                        <a:ext cx="366185" cy="6817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6012035"/>
              </p:ext>
            </p:extLst>
          </p:nvPr>
        </p:nvGraphicFramePr>
        <p:xfrm>
          <a:off x="2769950" y="4977143"/>
          <a:ext cx="604884" cy="6125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83" name="Image" r:id="rId7" imgW="20317320" imgH="20571120" progId="Photoshop.Image.12">
                  <p:embed/>
                </p:oleObj>
              </mc:Choice>
              <mc:Fallback>
                <p:oleObj name="Image" r:id="rId7" imgW="20317320" imgH="2057112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69950" y="4977143"/>
                        <a:ext cx="604884" cy="6125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842012"/>
              </p:ext>
            </p:extLst>
          </p:nvPr>
        </p:nvGraphicFramePr>
        <p:xfrm>
          <a:off x="4700785" y="4132609"/>
          <a:ext cx="652737" cy="663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84" name="Image" r:id="rId9" imgW="20279160" imgH="20609280" progId="Photoshop.Image.12">
                  <p:embed/>
                </p:oleObj>
              </mc:Choice>
              <mc:Fallback>
                <p:oleObj name="Image" r:id="rId9" imgW="20279160" imgH="2060928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00785" y="4132609"/>
                        <a:ext cx="652737" cy="6633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5747612"/>
              </p:ext>
            </p:extLst>
          </p:nvPr>
        </p:nvGraphicFramePr>
        <p:xfrm>
          <a:off x="2041298" y="4107290"/>
          <a:ext cx="462798" cy="663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85" name="Image" r:id="rId11" imgW="14450760" imgH="20710800" progId="Photoshop.Image.12">
                  <p:embed/>
                </p:oleObj>
              </mc:Choice>
              <mc:Fallback>
                <p:oleObj name="Image" r:id="rId11" imgW="14450760" imgH="207108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041298" y="4107290"/>
                        <a:ext cx="462798" cy="6633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图片 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979" y="2440107"/>
            <a:ext cx="2426918" cy="829373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 rot="3299560">
            <a:off x="2438956" y="4885978"/>
            <a:ext cx="381000" cy="76200"/>
            <a:chOff x="7467600" y="4648200"/>
            <a:chExt cx="381000" cy="76200"/>
          </a:xfrm>
        </p:grpSpPr>
        <p:sp>
          <p:nvSpPr>
            <p:cNvPr id="20" name="椭圆 19"/>
            <p:cNvSpPr/>
            <p:nvPr/>
          </p:nvSpPr>
          <p:spPr>
            <a:xfrm>
              <a:off x="74676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76200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77724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031962" y="2883972"/>
            <a:ext cx="381000" cy="76200"/>
            <a:chOff x="7467600" y="4648200"/>
            <a:chExt cx="381000" cy="76200"/>
          </a:xfrm>
          <a:solidFill>
            <a:srgbClr val="F88E90"/>
          </a:solidFill>
        </p:grpSpPr>
        <p:sp>
          <p:nvSpPr>
            <p:cNvPr id="27" name="椭圆 26"/>
            <p:cNvSpPr/>
            <p:nvPr/>
          </p:nvSpPr>
          <p:spPr>
            <a:xfrm>
              <a:off x="7467600" y="46482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8E90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7620000" y="46482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8E90"/>
                </a:solidFill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7772400" y="46482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8E90"/>
                </a:solidFill>
              </a:endParaRPr>
            </a:p>
          </p:txBody>
        </p:sp>
      </p:grpSp>
      <p:sp>
        <p:nvSpPr>
          <p:cNvPr id="9" name="流程图: 磁盘 8"/>
          <p:cNvSpPr/>
          <p:nvPr/>
        </p:nvSpPr>
        <p:spPr>
          <a:xfrm>
            <a:off x="2879083" y="3408106"/>
            <a:ext cx="1495690" cy="1264249"/>
          </a:xfrm>
          <a:prstGeom prst="flowChartMagneticDisk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 rot="8173166">
            <a:off x="4396785" y="4987670"/>
            <a:ext cx="381000" cy="76200"/>
            <a:chOff x="7467600" y="4648200"/>
            <a:chExt cx="381000" cy="76200"/>
          </a:xfrm>
        </p:grpSpPr>
        <p:sp>
          <p:nvSpPr>
            <p:cNvPr id="34" name="椭圆 33"/>
            <p:cNvSpPr/>
            <p:nvPr/>
          </p:nvSpPr>
          <p:spPr>
            <a:xfrm>
              <a:off x="74676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76200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77724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471394" y="5307394"/>
            <a:ext cx="381000" cy="76200"/>
            <a:chOff x="7467600" y="4648200"/>
            <a:chExt cx="381000" cy="76200"/>
          </a:xfrm>
        </p:grpSpPr>
        <p:sp>
          <p:nvSpPr>
            <p:cNvPr id="38" name="椭圆 37"/>
            <p:cNvSpPr/>
            <p:nvPr/>
          </p:nvSpPr>
          <p:spPr>
            <a:xfrm>
              <a:off x="74676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76200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77724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1" name="直接箭头连接符 40"/>
          <p:cNvCxnSpPr/>
          <p:nvPr/>
        </p:nvCxnSpPr>
        <p:spPr>
          <a:xfrm flipV="1">
            <a:off x="4626515" y="3623433"/>
            <a:ext cx="746234" cy="416797"/>
          </a:xfrm>
          <a:prstGeom prst="straightConnector1">
            <a:avLst/>
          </a:prstGeom>
          <a:ln w="50800">
            <a:gradFill flip="none" rotWithShape="1">
              <a:gsLst>
                <a:gs pos="44000">
                  <a:srgbClr val="A55D75"/>
                </a:gs>
                <a:gs pos="0">
                  <a:srgbClr val="FF0000"/>
                </a:gs>
                <a:gs pos="100000">
                  <a:srgbClr val="6F95BC"/>
                </a:gs>
              </a:gsLst>
              <a:lin ang="0" scaled="1"/>
              <a:tileRect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929384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Introduction</a:t>
            </a:r>
            <a:endParaRPr lang="zh-CN" altLang="en-US" sz="44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4</a:t>
            </a:fld>
            <a:endParaRPr lang="en-US" altLang="zh-CN">
              <a:latin typeface="Arial Black" panose="020B0A040201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965416" y="1955753"/>
            <a:ext cx="50567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smtClean="0"/>
              <a:t>Partial Matching Problem!</a:t>
            </a:r>
            <a:endParaRPr lang="zh-CN" altLang="en-US" sz="3000" b="1" dirty="0"/>
          </a:p>
        </p:txBody>
      </p:sp>
      <p:cxnSp>
        <p:nvCxnSpPr>
          <p:cNvPr id="31" name="直接箭头连接符 30"/>
          <p:cNvCxnSpPr/>
          <p:nvPr/>
        </p:nvCxnSpPr>
        <p:spPr>
          <a:xfrm>
            <a:off x="1846304" y="4184805"/>
            <a:ext cx="640980" cy="326267"/>
          </a:xfrm>
          <a:prstGeom prst="straightConnector1">
            <a:avLst/>
          </a:prstGeom>
          <a:ln w="50800">
            <a:gradFill flip="none" rotWithShape="1">
              <a:gsLst>
                <a:gs pos="44000">
                  <a:srgbClr val="A55D75"/>
                </a:gs>
                <a:gs pos="0">
                  <a:srgbClr val="FF0000"/>
                </a:gs>
                <a:gs pos="100000">
                  <a:srgbClr val="6F95BC"/>
                </a:gs>
              </a:gsLst>
              <a:lin ang="0" scaled="1"/>
              <a:tileRect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/>
          <p:cNvSpPr/>
          <p:nvPr/>
        </p:nvSpPr>
        <p:spPr>
          <a:xfrm>
            <a:off x="5381479" y="3027479"/>
            <a:ext cx="3124200" cy="106338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96" y="3094022"/>
            <a:ext cx="1516352" cy="1281562"/>
          </a:xfrm>
          <a:prstGeom prst="rect">
            <a:avLst/>
          </a:prstGeom>
        </p:spPr>
      </p:pic>
      <p:graphicFrame>
        <p:nvGraphicFramePr>
          <p:cNvPr id="44" name="对象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0386524"/>
              </p:ext>
            </p:extLst>
          </p:nvPr>
        </p:nvGraphicFramePr>
        <p:xfrm>
          <a:off x="3931368" y="5537103"/>
          <a:ext cx="366185" cy="6817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18" name="Image" r:id="rId5" imgW="10641240" imgH="19809360" progId="Photoshop.Image.12">
                  <p:embed/>
                </p:oleObj>
              </mc:Choice>
              <mc:Fallback>
                <p:oleObj name="Image" r:id="rId5" imgW="10641240" imgH="198093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31368" y="5537103"/>
                        <a:ext cx="366185" cy="6817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对象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2402697"/>
              </p:ext>
            </p:extLst>
          </p:nvPr>
        </p:nvGraphicFramePr>
        <p:xfrm>
          <a:off x="2786467" y="5643233"/>
          <a:ext cx="604884" cy="6125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19" name="Image" r:id="rId7" imgW="20317320" imgH="20571120" progId="Photoshop.Image.12">
                  <p:embed/>
                </p:oleObj>
              </mc:Choice>
              <mc:Fallback>
                <p:oleObj name="Image" r:id="rId7" imgW="20317320" imgH="2057112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86467" y="5643233"/>
                        <a:ext cx="604884" cy="6125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对象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6671931"/>
              </p:ext>
            </p:extLst>
          </p:nvPr>
        </p:nvGraphicFramePr>
        <p:xfrm>
          <a:off x="4717302" y="4798699"/>
          <a:ext cx="652737" cy="663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20" name="Image" r:id="rId9" imgW="20279160" imgH="20609280" progId="Photoshop.Image.12">
                  <p:embed/>
                </p:oleObj>
              </mc:Choice>
              <mc:Fallback>
                <p:oleObj name="Image" r:id="rId9" imgW="20279160" imgH="2060928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17302" y="4798699"/>
                        <a:ext cx="652737" cy="6633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对象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9935996"/>
              </p:ext>
            </p:extLst>
          </p:nvPr>
        </p:nvGraphicFramePr>
        <p:xfrm>
          <a:off x="2057815" y="4773380"/>
          <a:ext cx="462798" cy="663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21" name="Image" r:id="rId11" imgW="14450760" imgH="20710800" progId="Photoshop.Image.12">
                  <p:embed/>
                </p:oleObj>
              </mc:Choice>
              <mc:Fallback>
                <p:oleObj name="Image" r:id="rId11" imgW="14450760" imgH="207108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057815" y="4773380"/>
                        <a:ext cx="462798" cy="6633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8" name="图片 4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496" y="3106197"/>
            <a:ext cx="2426918" cy="829373"/>
          </a:xfrm>
          <a:prstGeom prst="rect">
            <a:avLst/>
          </a:prstGeom>
        </p:spPr>
      </p:pic>
      <p:grpSp>
        <p:nvGrpSpPr>
          <p:cNvPr id="49" name="组合 48"/>
          <p:cNvGrpSpPr/>
          <p:nvPr/>
        </p:nvGrpSpPr>
        <p:grpSpPr>
          <a:xfrm rot="3299560">
            <a:off x="2455473" y="5552068"/>
            <a:ext cx="381000" cy="76200"/>
            <a:chOff x="7467600" y="4648200"/>
            <a:chExt cx="381000" cy="76200"/>
          </a:xfrm>
        </p:grpSpPr>
        <p:sp>
          <p:nvSpPr>
            <p:cNvPr id="50" name="椭圆 49"/>
            <p:cNvSpPr/>
            <p:nvPr/>
          </p:nvSpPr>
          <p:spPr>
            <a:xfrm>
              <a:off x="74676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76200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77724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8048479" y="3550062"/>
            <a:ext cx="381000" cy="76200"/>
            <a:chOff x="7467600" y="4648200"/>
            <a:chExt cx="381000" cy="76200"/>
          </a:xfrm>
          <a:solidFill>
            <a:srgbClr val="F88E90"/>
          </a:solidFill>
        </p:grpSpPr>
        <p:sp>
          <p:nvSpPr>
            <p:cNvPr id="54" name="椭圆 53"/>
            <p:cNvSpPr/>
            <p:nvPr/>
          </p:nvSpPr>
          <p:spPr>
            <a:xfrm>
              <a:off x="7467600" y="46482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8E90"/>
                </a:solidFill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7620000" y="46482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8E90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7772400" y="4648200"/>
              <a:ext cx="76200" cy="7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8E90"/>
                </a:solidFill>
              </a:endParaRPr>
            </a:p>
          </p:txBody>
        </p:sp>
      </p:grpSp>
      <p:sp>
        <p:nvSpPr>
          <p:cNvPr id="57" name="流程图: 磁盘 56"/>
          <p:cNvSpPr/>
          <p:nvPr/>
        </p:nvSpPr>
        <p:spPr>
          <a:xfrm>
            <a:off x="2895600" y="4074196"/>
            <a:ext cx="1495690" cy="1264249"/>
          </a:xfrm>
          <a:prstGeom prst="flowChartMagneticDisk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8" name="组合 57"/>
          <p:cNvGrpSpPr/>
          <p:nvPr/>
        </p:nvGrpSpPr>
        <p:grpSpPr>
          <a:xfrm rot="8173166">
            <a:off x="4413302" y="5653760"/>
            <a:ext cx="381000" cy="76200"/>
            <a:chOff x="7467600" y="4648200"/>
            <a:chExt cx="381000" cy="76200"/>
          </a:xfrm>
        </p:grpSpPr>
        <p:sp>
          <p:nvSpPr>
            <p:cNvPr id="59" name="椭圆 58"/>
            <p:cNvSpPr/>
            <p:nvPr/>
          </p:nvSpPr>
          <p:spPr>
            <a:xfrm>
              <a:off x="74676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76200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77724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3487911" y="5973484"/>
            <a:ext cx="381000" cy="76200"/>
            <a:chOff x="7467600" y="4648200"/>
            <a:chExt cx="381000" cy="76200"/>
          </a:xfrm>
        </p:grpSpPr>
        <p:sp>
          <p:nvSpPr>
            <p:cNvPr id="63" name="椭圆 62"/>
            <p:cNvSpPr/>
            <p:nvPr/>
          </p:nvSpPr>
          <p:spPr>
            <a:xfrm>
              <a:off x="74676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76200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7772400" y="4648200"/>
              <a:ext cx="76200" cy="76200"/>
            </a:xfrm>
            <a:prstGeom prst="ellipse">
              <a:avLst/>
            </a:prstGeom>
            <a:solidFill>
              <a:srgbClr val="6F95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6" name="直接箭头连接符 65"/>
          <p:cNvCxnSpPr/>
          <p:nvPr/>
        </p:nvCxnSpPr>
        <p:spPr>
          <a:xfrm flipV="1">
            <a:off x="4643032" y="4289523"/>
            <a:ext cx="746234" cy="416797"/>
          </a:xfrm>
          <a:prstGeom prst="straightConnector1">
            <a:avLst/>
          </a:prstGeom>
          <a:ln w="50800">
            <a:gradFill flip="none" rotWithShape="1">
              <a:gsLst>
                <a:gs pos="44000">
                  <a:srgbClr val="A55D75"/>
                </a:gs>
                <a:gs pos="0">
                  <a:srgbClr val="FF0000"/>
                </a:gs>
                <a:gs pos="100000">
                  <a:srgbClr val="6F95BC"/>
                </a:gs>
              </a:gsLst>
              <a:lin ang="0" scaled="1"/>
              <a:tileRect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510687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Introduction</a:t>
            </a:r>
            <a:endParaRPr lang="zh-CN" altLang="en-US" sz="4400" dirty="0" smtClean="0"/>
          </a:p>
        </p:txBody>
      </p:sp>
      <p:sp>
        <p:nvSpPr>
          <p:cNvPr id="4099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9144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400" dirty="0" smtClean="0"/>
              <a:t>Most existing methods reduce it to one of </a:t>
            </a:r>
            <a:r>
              <a:rPr lang="en-US" altLang="zh-CN" sz="2400" b="1" dirty="0" smtClean="0"/>
              <a:t>global</a:t>
            </a:r>
            <a:r>
              <a:rPr lang="en-US" altLang="zh-CN" sz="2400" dirty="0" smtClean="0"/>
              <a:t>, rather than partial matching.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 smtClean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 smtClean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/>
              <a:t/>
            </a:r>
            <a:br>
              <a:rPr lang="en-US" altLang="zh-CN" sz="2400" dirty="0"/>
            </a:br>
            <a:endParaRPr lang="zh-CN" altLang="en-US" sz="2400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5</a:t>
            </a:fld>
            <a:endParaRPr lang="en-US" altLang="zh-CN">
              <a:latin typeface="Arial Black" panose="020B0A040201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2994660"/>
            <a:ext cx="5715000" cy="239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36152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4400" dirty="0" smtClean="0"/>
              <a:t>Challenges</a:t>
            </a:r>
            <a:endParaRPr lang="en-US" altLang="zh-CN" sz="4400" dirty="0"/>
          </a:p>
        </p:txBody>
      </p:sp>
      <p:sp>
        <p:nvSpPr>
          <p:cNvPr id="4099" name="内容占位符 2"/>
          <p:cNvSpPr>
            <a:spLocks noGrp="1"/>
          </p:cNvSpPr>
          <p:nvPr>
            <p:ph idx="1"/>
          </p:nvPr>
        </p:nvSpPr>
        <p:spPr>
          <a:xfrm>
            <a:off x="533400" y="1676400"/>
            <a:ext cx="7924800" cy="3352800"/>
          </a:xfrm>
        </p:spPr>
        <p:txBody>
          <a:bodyPr/>
          <a:lstStyle/>
          <a:p>
            <a:r>
              <a:rPr lang="en-US" altLang="zh-CN" sz="2400" dirty="0" smtClean="0"/>
              <a:t>Potentially infinite search space.</a:t>
            </a:r>
          </a:p>
          <a:p>
            <a:pPr marL="0" indent="0">
              <a:buNone/>
            </a:pPr>
            <a:r>
              <a:rPr lang="en-US" altLang="zh-CN" sz="2400" dirty="0" smtClean="0"/>
              <a:t>&lt;--- A strategy to carefully balance between returning all possible matches, and providing an overly narrow set of matches.</a:t>
            </a:r>
          </a:p>
          <a:p>
            <a:pPr marL="0" indent="0">
              <a:buNone/>
            </a:pPr>
            <a:endParaRPr lang="en-US" altLang="zh-CN" sz="2400" dirty="0"/>
          </a:p>
          <a:p>
            <a:r>
              <a:rPr lang="en-US" altLang="zh-CN" sz="2400" dirty="0" smtClean="0"/>
              <a:t>Matching scheme must be fast.</a:t>
            </a:r>
          </a:p>
          <a:p>
            <a:pPr marL="0" indent="0">
              <a:buNone/>
            </a:pPr>
            <a:r>
              <a:rPr lang="en-US" altLang="zh-CN" sz="2400" dirty="0" smtClean="0"/>
              <a:t>&lt;--- Projective approach and turn the 3D partial matching problem into a 2D contour-based one.</a:t>
            </a:r>
            <a:endParaRPr lang="en-US" altLang="zh-CN" sz="2400" dirty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6</a:t>
            </a:fld>
            <a:endParaRPr lang="en-US" altLang="zh-CN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5534644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Contribution</a:t>
            </a:r>
            <a:endParaRPr lang="zh-CN" altLang="en-US" sz="4400" dirty="0" smtClean="0"/>
          </a:p>
        </p:txBody>
      </p:sp>
      <p:sp>
        <p:nvSpPr>
          <p:cNvPr id="4099" name="内容占位符 2"/>
          <p:cNvSpPr>
            <a:spLocks noGrp="1"/>
          </p:cNvSpPr>
          <p:nvPr>
            <p:ph idx="1"/>
          </p:nvPr>
        </p:nvSpPr>
        <p:spPr>
          <a:xfrm>
            <a:off x="609600" y="1676400"/>
            <a:ext cx="7924800" cy="2133600"/>
          </a:xfrm>
        </p:spPr>
        <p:txBody>
          <a:bodyPr/>
          <a:lstStyle/>
          <a:p>
            <a:r>
              <a:rPr lang="en-US" altLang="zh-CN" sz="2400" dirty="0" smtClean="0"/>
              <a:t>Fast, sketch-based partial 3D shape matching method based on multi-view projections.</a:t>
            </a:r>
          </a:p>
          <a:p>
            <a:pPr marL="0" indent="0">
              <a:buNone/>
            </a:pPr>
            <a:endParaRPr lang="en-US" altLang="zh-CN" sz="2400" dirty="0"/>
          </a:p>
          <a:p>
            <a:r>
              <a:rPr lang="en-US" altLang="zh-CN" sz="2400" dirty="0" smtClean="0"/>
              <a:t>Novel customized segmentation method based on a super-face graph.</a:t>
            </a:r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7</a:t>
            </a:fld>
            <a:endParaRPr lang="en-US" altLang="zh-CN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462330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Related work</a:t>
            </a:r>
            <a:endParaRPr lang="zh-CN" altLang="en-US" sz="4400" dirty="0" smtClean="0"/>
          </a:p>
        </p:txBody>
      </p:sp>
      <p:sp>
        <p:nvSpPr>
          <p:cNvPr id="4099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489122"/>
          </a:xfrm>
        </p:spPr>
        <p:txBody>
          <a:bodyPr/>
          <a:lstStyle/>
          <a:p>
            <a:r>
              <a:rPr lang="en-US" altLang="zh-CN" sz="2400" dirty="0" smtClean="0"/>
              <a:t>Sketch-based shape retrieval. </a:t>
            </a:r>
            <a:r>
              <a:rPr lang="en-US" altLang="zh-CN" sz="1800" dirty="0" smtClean="0"/>
              <a:t>[LF08, XXM</a:t>
            </a:r>
            <a:r>
              <a:rPr lang="en-US" altLang="zh-CN" sz="1800" i="1" dirty="0"/>
              <a:t>∗</a:t>
            </a:r>
            <a:r>
              <a:rPr lang="en-US" altLang="zh-CN" sz="1800" dirty="0" smtClean="0"/>
              <a:t>13, ERB</a:t>
            </a:r>
            <a:r>
              <a:rPr lang="en-US" altLang="zh-CN" sz="1800" i="1" dirty="0" smtClean="0"/>
              <a:t>*</a:t>
            </a:r>
            <a:r>
              <a:rPr lang="en-US" altLang="zh-CN" sz="1800" dirty="0" smtClean="0"/>
              <a:t>12]</a:t>
            </a:r>
            <a:endParaRPr lang="en-US" altLang="zh-CN" sz="1800" dirty="0"/>
          </a:p>
          <a:p>
            <a:pPr marL="0" indent="0">
              <a:buNone/>
            </a:pPr>
            <a:endParaRPr lang="en-US" altLang="zh-CN" sz="2000" dirty="0" smtClean="0"/>
          </a:p>
          <a:p>
            <a:pPr marL="0" indent="0">
              <a:buNone/>
            </a:pPr>
            <a:endParaRPr lang="en-US" altLang="zh-CN" sz="2000" dirty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8</a:t>
            </a:fld>
            <a:endParaRPr lang="en-US" altLang="zh-CN">
              <a:latin typeface="Arial Black" panose="020B0A040201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548581"/>
            <a:ext cx="6572862" cy="275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465475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smtClean="0"/>
              <a:t>Related</a:t>
            </a:r>
            <a:r>
              <a:rPr lang="en-US" altLang="zh-CN" sz="3200" dirty="0" smtClean="0"/>
              <a:t> </a:t>
            </a:r>
            <a:r>
              <a:rPr lang="en-US" altLang="zh-CN" sz="4400" dirty="0" smtClean="0"/>
              <a:t>work</a:t>
            </a:r>
            <a:endParaRPr lang="zh-CN" altLang="en-US" sz="4400" dirty="0" smtClean="0"/>
          </a:p>
        </p:txBody>
      </p:sp>
      <p:sp>
        <p:nvSpPr>
          <p:cNvPr id="4099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426315"/>
          </a:xfrm>
        </p:spPr>
        <p:txBody>
          <a:bodyPr/>
          <a:lstStyle/>
          <a:p>
            <a:r>
              <a:rPr lang="en-US" altLang="zh-CN" sz="2400" dirty="0" smtClean="0"/>
              <a:t>Shape segmentation. </a:t>
            </a:r>
            <a:r>
              <a:rPr lang="en-US" altLang="zh-CN" sz="1800" dirty="0" smtClean="0"/>
              <a:t>[Sha08, CGF09, KHS10, HKG11, </a:t>
            </a:r>
            <a:r>
              <a:rPr lang="en-US" altLang="zh-CN" sz="1800" dirty="0" err="1" smtClean="0"/>
              <a:t>SvKK</a:t>
            </a:r>
            <a:r>
              <a:rPr lang="en-US" altLang="zh-CN" sz="1800" i="1" dirty="0" smtClean="0"/>
              <a:t>*</a:t>
            </a:r>
            <a:r>
              <a:rPr lang="en-US" altLang="zh-CN" sz="1800" dirty="0" smtClean="0"/>
              <a:t>11]</a:t>
            </a:r>
            <a:endParaRPr lang="en-US" altLang="zh-CN" sz="2400" dirty="0" smtClean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 smtClean="0"/>
          </a:p>
          <a:p>
            <a:pPr marL="0" indent="0">
              <a:buNone/>
            </a:pPr>
            <a:endParaRPr lang="en-US" altLang="zh-CN" sz="2400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 smtClean="0"/>
          </a:p>
        </p:txBody>
      </p:sp>
      <p:sp>
        <p:nvSpPr>
          <p:cNvPr id="4100" name="灯片编号占位符 1"/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8474856-0A97-4E86-B8D5-942068196460}" type="slidenum">
              <a:rPr lang="en-US" altLang="zh-CN">
                <a:latin typeface="Arial Black" panose="020B0A04020102020204" pitchFamily="34" charset="0"/>
              </a:rPr>
              <a:pPr eaLnBrk="1" hangingPunct="1"/>
              <a:t>9</a:t>
            </a:fld>
            <a:endParaRPr lang="en-US" altLang="zh-CN">
              <a:latin typeface="Arial Black" panose="020B0A040201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088207" y="2576426"/>
            <a:ext cx="6967585" cy="3117582"/>
            <a:chOff x="1088207" y="2576426"/>
            <a:chExt cx="6967585" cy="311758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8207" y="2576426"/>
              <a:ext cx="6967585" cy="2695749"/>
            </a:xfrm>
            <a:prstGeom prst="rect">
              <a:avLst/>
            </a:prstGeom>
          </p:spPr>
        </p:pic>
        <p:sp>
          <p:nvSpPr>
            <p:cNvPr id="6" name="内容占位符 2"/>
            <p:cNvSpPr txBox="1">
              <a:spLocks/>
            </p:cNvSpPr>
            <p:nvPr/>
          </p:nvSpPr>
          <p:spPr bwMode="auto">
            <a:xfrm>
              <a:off x="1143000" y="5267693"/>
              <a:ext cx="2133600" cy="426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>
                <a:buFont typeface="Wingdings" panose="05000000000000000000" pitchFamily="2" charset="2"/>
                <a:buNone/>
              </a:pPr>
              <a:r>
                <a:rPr lang="en-US" altLang="zh-CN" sz="2000" kern="0" dirty="0" smtClean="0"/>
                <a:t>Training meshes</a:t>
              </a:r>
              <a:endParaRPr lang="zh-CN" altLang="en-US" sz="2000" kern="0" dirty="0" smtClean="0"/>
            </a:p>
          </p:txBody>
        </p:sp>
        <p:sp>
          <p:nvSpPr>
            <p:cNvPr id="7" name="内容占位符 2"/>
            <p:cNvSpPr txBox="1">
              <a:spLocks/>
            </p:cNvSpPr>
            <p:nvPr/>
          </p:nvSpPr>
          <p:spPr bwMode="auto">
            <a:xfrm>
              <a:off x="4572000" y="5267693"/>
              <a:ext cx="2667000" cy="426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80000"/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0000"/>
                <a:buFont typeface="Wingdings" panose="05000000000000000000" pitchFamily="2" charset="2"/>
                <a:buChar char="l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65000"/>
                <a:buFont typeface="Wingdings" panose="05000000000000000000" pitchFamily="2" charset="2"/>
                <a:buChar char="l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anose="05000000000000000000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40000"/>
                <a:buFont typeface="Wingdings" pitchFamily="2" charset="2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>
                <a:buFont typeface="Wingdings" panose="05000000000000000000" pitchFamily="2" charset="2"/>
                <a:buNone/>
              </a:pPr>
              <a:r>
                <a:rPr lang="en-US" altLang="zh-CN" sz="2000" kern="0" dirty="0" smtClean="0"/>
                <a:t>Segmentation results</a:t>
              </a:r>
              <a:endParaRPr lang="zh-CN" altLang="en-US" sz="2000" kern="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566194049"/>
      </p:ext>
    </p:extLst>
  </p:cSld>
  <p:clrMapOvr>
    <a:masterClrMapping/>
  </p:clrMapOvr>
  <p:transition spd="slow" advTm="4378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adial">
  <a:themeElements>
    <a:clrScheme name="Radial 1">
      <a:dk1>
        <a:srgbClr val="000000"/>
      </a:dk1>
      <a:lt1>
        <a:srgbClr val="FFFFFF"/>
      </a:lt1>
      <a:dk2>
        <a:srgbClr val="FFFFFF"/>
      </a:dk2>
      <a:lt2>
        <a:srgbClr val="669999"/>
      </a:lt2>
      <a:accent1>
        <a:srgbClr val="99CCFF"/>
      </a:accent1>
      <a:accent2>
        <a:srgbClr val="9999FF"/>
      </a:accent2>
      <a:accent3>
        <a:srgbClr val="FFFFFF"/>
      </a:accent3>
      <a:accent4>
        <a:srgbClr val="000000"/>
      </a:accent4>
      <a:accent5>
        <a:srgbClr val="CAE2FF"/>
      </a:accent5>
      <a:accent6>
        <a:srgbClr val="8A8AE7"/>
      </a:accent6>
      <a:hlink>
        <a:srgbClr val="996666"/>
      </a:hlink>
      <a:folHlink>
        <a:srgbClr val="6666CC"/>
      </a:folHlink>
    </a:clrScheme>
    <a:fontScheme name="Radial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Radial 1">
        <a:dk1>
          <a:srgbClr val="000000"/>
        </a:dk1>
        <a:lt1>
          <a:srgbClr val="FFFFFF"/>
        </a:lt1>
        <a:dk2>
          <a:srgbClr val="FFFFFF"/>
        </a:dk2>
        <a:lt2>
          <a:srgbClr val="669999"/>
        </a:lt2>
        <a:accent1>
          <a:srgbClr val="99CCFF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8A8AE7"/>
        </a:accent6>
        <a:hlink>
          <a:srgbClr val="996666"/>
        </a:hlink>
        <a:folHlink>
          <a:srgbClr val="6666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adial 2">
        <a:dk1>
          <a:srgbClr val="000000"/>
        </a:dk1>
        <a:lt1>
          <a:srgbClr val="FFFFFF"/>
        </a:lt1>
        <a:dk2>
          <a:srgbClr val="FFFFFF"/>
        </a:dk2>
        <a:lt2>
          <a:srgbClr val="817F3F"/>
        </a:lt2>
        <a:accent1>
          <a:srgbClr val="FFCC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8A00"/>
        </a:accent6>
        <a:hlink>
          <a:srgbClr val="996666"/>
        </a:hlink>
        <a:folHlink>
          <a:srgbClr val="C9450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adial 3">
        <a:dk1>
          <a:srgbClr val="CC6600"/>
        </a:dk1>
        <a:lt1>
          <a:srgbClr val="FFFFFF"/>
        </a:lt1>
        <a:dk2>
          <a:srgbClr val="800000"/>
        </a:dk2>
        <a:lt2>
          <a:srgbClr val="FFFFFF"/>
        </a:lt2>
        <a:accent1>
          <a:srgbClr val="FF6600"/>
        </a:accent1>
        <a:accent2>
          <a:srgbClr val="33CCCC"/>
        </a:accent2>
        <a:accent3>
          <a:srgbClr val="C0AAAA"/>
        </a:accent3>
        <a:accent4>
          <a:srgbClr val="DADADA"/>
        </a:accent4>
        <a:accent5>
          <a:srgbClr val="FFB8AA"/>
        </a:accent5>
        <a:accent6>
          <a:srgbClr val="2DB9B9"/>
        </a:accent6>
        <a:hlink>
          <a:srgbClr val="99FF33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4">
        <a:dk1>
          <a:srgbClr val="993300"/>
        </a:dk1>
        <a:lt1>
          <a:srgbClr val="FFFFFF"/>
        </a:lt1>
        <a:dk2>
          <a:srgbClr val="431A01"/>
        </a:dk2>
        <a:lt2>
          <a:srgbClr val="FFFFFF"/>
        </a:lt2>
        <a:accent1>
          <a:srgbClr val="FFCC00"/>
        </a:accent1>
        <a:accent2>
          <a:srgbClr val="FF9966"/>
        </a:accent2>
        <a:accent3>
          <a:srgbClr val="B0ABAA"/>
        </a:accent3>
        <a:accent4>
          <a:srgbClr val="DADADA"/>
        </a:accent4>
        <a:accent5>
          <a:srgbClr val="FFE2AA"/>
        </a:accent5>
        <a:accent6>
          <a:srgbClr val="E78A5C"/>
        </a:accent6>
        <a:hlink>
          <a:srgbClr val="FF6600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5">
        <a:dk1>
          <a:srgbClr val="75878B"/>
        </a:dk1>
        <a:lt1>
          <a:srgbClr val="FFFFFF"/>
        </a:lt1>
        <a:dk2>
          <a:srgbClr val="260000"/>
        </a:dk2>
        <a:lt2>
          <a:srgbClr val="FFFFFF"/>
        </a:lt2>
        <a:accent1>
          <a:srgbClr val="0099CC"/>
        </a:accent1>
        <a:accent2>
          <a:srgbClr val="FF3300"/>
        </a:accent2>
        <a:accent3>
          <a:srgbClr val="ACAAAA"/>
        </a:accent3>
        <a:accent4>
          <a:srgbClr val="DADADA"/>
        </a:accent4>
        <a:accent5>
          <a:srgbClr val="AACAE2"/>
        </a:accent5>
        <a:accent6>
          <a:srgbClr val="E72D00"/>
        </a:accent6>
        <a:hlink>
          <a:srgbClr val="FFCC00"/>
        </a:hlink>
        <a:folHlink>
          <a:srgbClr val="CC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6">
        <a:dk1>
          <a:srgbClr val="666699"/>
        </a:dk1>
        <a:lt1>
          <a:srgbClr val="FFFFFF"/>
        </a:lt1>
        <a:dk2>
          <a:srgbClr val="000000"/>
        </a:dk2>
        <a:lt2>
          <a:srgbClr val="FFFFFF"/>
        </a:lt2>
        <a:accent1>
          <a:srgbClr val="9966FF"/>
        </a:accent1>
        <a:accent2>
          <a:srgbClr val="99CCFF"/>
        </a:accent2>
        <a:accent3>
          <a:srgbClr val="AAAAAA"/>
        </a:accent3>
        <a:accent4>
          <a:srgbClr val="DADADA"/>
        </a:accent4>
        <a:accent5>
          <a:srgbClr val="CAB8FF"/>
        </a:accent5>
        <a:accent6>
          <a:srgbClr val="8AB9E7"/>
        </a:accent6>
        <a:hlink>
          <a:srgbClr val="FFFFCC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7">
        <a:dk1>
          <a:srgbClr val="666699"/>
        </a:dk1>
        <a:lt1>
          <a:srgbClr val="FFFFFF"/>
        </a:lt1>
        <a:dk2>
          <a:srgbClr val="2A2A40"/>
        </a:dk2>
        <a:lt2>
          <a:srgbClr val="FFFFFF"/>
        </a:lt2>
        <a:accent1>
          <a:srgbClr val="006699"/>
        </a:accent1>
        <a:accent2>
          <a:srgbClr val="CC9900"/>
        </a:accent2>
        <a:accent3>
          <a:srgbClr val="ACACAF"/>
        </a:accent3>
        <a:accent4>
          <a:srgbClr val="DADADA"/>
        </a:accent4>
        <a:accent5>
          <a:srgbClr val="AAB8CA"/>
        </a:accent5>
        <a:accent6>
          <a:srgbClr val="B98A00"/>
        </a:accent6>
        <a:hlink>
          <a:srgbClr val="CC6600"/>
        </a:hlink>
        <a:folHlink>
          <a:srgbClr val="6C948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8">
        <a:dk1>
          <a:srgbClr val="BECBD8"/>
        </a:dk1>
        <a:lt1>
          <a:srgbClr val="FFFFFF"/>
        </a:lt1>
        <a:dk2>
          <a:srgbClr val="2B335B"/>
        </a:dk2>
        <a:lt2>
          <a:srgbClr val="FFFFFF"/>
        </a:lt2>
        <a:accent1>
          <a:srgbClr val="0099CC"/>
        </a:accent1>
        <a:accent2>
          <a:srgbClr val="B5DBE3"/>
        </a:accent2>
        <a:accent3>
          <a:srgbClr val="ACADB5"/>
        </a:accent3>
        <a:accent4>
          <a:srgbClr val="DADADA"/>
        </a:accent4>
        <a:accent5>
          <a:srgbClr val="AACAE2"/>
        </a:accent5>
        <a:accent6>
          <a:srgbClr val="A4C6CE"/>
        </a:accent6>
        <a:hlink>
          <a:srgbClr val="FFCC00"/>
        </a:hlink>
        <a:folHlink>
          <a:srgbClr val="58648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9">
        <a:dk1>
          <a:srgbClr val="3333FF"/>
        </a:dk1>
        <a:lt1>
          <a:srgbClr val="FFFFFF"/>
        </a:lt1>
        <a:dk2>
          <a:srgbClr val="000099"/>
        </a:dk2>
        <a:lt2>
          <a:srgbClr val="FFFFFF"/>
        </a:lt2>
        <a:accent1>
          <a:srgbClr val="339966"/>
        </a:accent1>
        <a:accent2>
          <a:srgbClr val="9999FF"/>
        </a:accent2>
        <a:accent3>
          <a:srgbClr val="AAAACA"/>
        </a:accent3>
        <a:accent4>
          <a:srgbClr val="DADADA"/>
        </a:accent4>
        <a:accent5>
          <a:srgbClr val="ADCAB8"/>
        </a:accent5>
        <a:accent6>
          <a:srgbClr val="8A8AE7"/>
        </a:accent6>
        <a:hlink>
          <a:srgbClr val="FFFF99"/>
        </a:hlink>
        <a:folHlink>
          <a:srgbClr val="17A0D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adial 10">
        <a:dk1>
          <a:srgbClr val="808000"/>
        </a:dk1>
        <a:lt1>
          <a:srgbClr val="FFFFFF"/>
        </a:lt1>
        <a:dk2>
          <a:srgbClr val="354418"/>
        </a:dk2>
        <a:lt2>
          <a:srgbClr val="FFFFFF"/>
        </a:lt2>
        <a:accent1>
          <a:srgbClr val="60897C"/>
        </a:accent1>
        <a:accent2>
          <a:srgbClr val="99CC00"/>
        </a:accent2>
        <a:accent3>
          <a:srgbClr val="AEB0AB"/>
        </a:accent3>
        <a:accent4>
          <a:srgbClr val="DADADA"/>
        </a:accent4>
        <a:accent5>
          <a:srgbClr val="B6C4BF"/>
        </a:accent5>
        <a:accent6>
          <a:srgbClr val="8AB900"/>
        </a:accent6>
        <a:hlink>
          <a:srgbClr val="CCCC00"/>
        </a:hlink>
        <a:folHlink>
          <a:srgbClr val="66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Radial</Template>
  <TotalTime>14280</TotalTime>
  <Words>2890</Words>
  <Application>Microsoft Office PowerPoint</Application>
  <PresentationFormat>全屏显示(4:3)</PresentationFormat>
  <Paragraphs>381</Paragraphs>
  <Slides>29</Slides>
  <Notes>29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华文隶书</vt:lpstr>
      <vt:lpstr>宋体</vt:lpstr>
      <vt:lpstr>Arial</vt:lpstr>
      <vt:lpstr>Arial Black</vt:lpstr>
      <vt:lpstr>Calibri</vt:lpstr>
      <vt:lpstr>Times New Roman</vt:lpstr>
      <vt:lpstr>Wingdings</vt:lpstr>
      <vt:lpstr>Radial</vt:lpstr>
      <vt:lpstr>Image</vt:lpstr>
      <vt:lpstr>Equation</vt:lpstr>
      <vt:lpstr>CustomCut: On-demand Extraction of Customized 3D Parts with 2D Sketches</vt:lpstr>
      <vt:lpstr>Introduction</vt:lpstr>
      <vt:lpstr>Introduction</vt:lpstr>
      <vt:lpstr>Introduction</vt:lpstr>
      <vt:lpstr>Introduction</vt:lpstr>
      <vt:lpstr>Challenges</vt:lpstr>
      <vt:lpstr>Contribution</vt:lpstr>
      <vt:lpstr>Related work</vt:lpstr>
      <vt:lpstr>Related work</vt:lpstr>
      <vt:lpstr>Related work</vt:lpstr>
      <vt:lpstr>Overview</vt:lpstr>
      <vt:lpstr>Data structure for fast partial matching</vt:lpstr>
      <vt:lpstr>Data structure for fast partial matching</vt:lpstr>
      <vt:lpstr>Data Structure for Fast Partial Matching</vt:lpstr>
      <vt:lpstr>Candidate Shape Retrieval</vt:lpstr>
      <vt:lpstr>Progressive Part Extraction: Challenges</vt:lpstr>
      <vt:lpstr>The Super-face graph (SFG)</vt:lpstr>
      <vt:lpstr>Coarse-to-fine 3D part extraction</vt:lpstr>
      <vt:lpstr>Coarse-to-fine 3D part extraction</vt:lpstr>
      <vt:lpstr>Coarse-to-fine 3D part extraction</vt:lpstr>
      <vt:lpstr>Application</vt:lpstr>
      <vt:lpstr>Application</vt:lpstr>
      <vt:lpstr>Application</vt:lpstr>
      <vt:lpstr>Evaluation: RC-kNNG retrieval performance</vt:lpstr>
      <vt:lpstr>Evaluation: Increasing super-face counts</vt:lpstr>
      <vt:lpstr>Evaluation: Comparison to pre-segmentation approach</vt:lpstr>
      <vt:lpstr>Future work</vt:lpstr>
      <vt:lpstr>Thanks!</vt:lpstr>
      <vt:lpstr>Evaluation: RC-kNNG retrieval performance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zhuxq</dc:creator>
  <cp:lastModifiedBy>bufonid</cp:lastModifiedBy>
  <cp:revision>1419</cp:revision>
  <cp:lastPrinted>1601-01-01T00:00:00Z</cp:lastPrinted>
  <dcterms:created xsi:type="dcterms:W3CDTF">2010-03-24T06:12:48Z</dcterms:created>
  <dcterms:modified xsi:type="dcterms:W3CDTF">2016-06-15T01:45:35Z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